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ags/tag5.xml" ContentType="application/vnd.openxmlformats-officedocument.presentationml.tags+xml"/>
  <Override PartName="/ppt/tags/tag79.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tags/tag39.xml" ContentType="application/vnd.openxmlformats-officedocument.presentationml.tags+xml"/>
  <Override PartName="/ppt/tags/tag68.xml" ContentType="application/vnd.openxmlformats-officedocument.presentationml.tags+xml"/>
  <Override PartName="/ppt/tags/tag86.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ppt/tags/tag75.xml" ContentType="application/vnd.openxmlformats-officedocument.presentationml.tags+xml"/>
  <Override PartName="/ppt/tags/tag84.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Override PartName="/ppt/tags/tag82.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80.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3" r:id="rId7"/>
    <p:sldId id="264" r:id="rId8"/>
    <p:sldId id="266" r:id="rId9"/>
    <p:sldId id="267" r:id="rId10"/>
    <p:sldId id="269" r:id="rId11"/>
    <p:sldId id="270" r:id="rId12"/>
    <p:sldId id="271" r:id="rId13"/>
    <p:sldId id="272" r:id="rId14"/>
    <p:sldId id="273" r:id="rId15"/>
    <p:sldId id="274" r:id="rId16"/>
    <p:sldId id="301" r:id="rId17"/>
    <p:sldId id="275" r:id="rId18"/>
    <p:sldId id="276" r:id="rId19"/>
    <p:sldId id="277" r:id="rId20"/>
    <p:sldId id="278" r:id="rId21"/>
    <p:sldId id="279" r:id="rId22"/>
    <p:sldId id="281" r:id="rId23"/>
    <p:sldId id="285" r:id="rId24"/>
    <p:sldId id="287" r:id="rId25"/>
    <p:sldId id="289" r:id="rId26"/>
    <p:sldId id="290" r:id="rId27"/>
    <p:sldId id="291" r:id="rId28"/>
    <p:sldId id="293" r:id="rId29"/>
    <p:sldId id="295" r:id="rId30"/>
    <p:sldId id="297" r:id="rId31"/>
    <p:sldId id="299" r:id="rId32"/>
    <p:sldId id="300"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Lst>
  <p:sldSz cx="9144000" cy="6858000" type="screen4x3"/>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AFB30-986F-4B79-BF36-31DAA963819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13B46-70A4-4C85-BDCE-0A31AD31F3C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71EA2A-EB46-41D5-87A3-863E9B7CDE5C}"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4C4C7-6A0F-48B1-9CF3-446E679885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1EA2A-EB46-41D5-87A3-863E9B7CDE5C}" type="datetimeFigureOut">
              <a:rPr lang="en-US" smtClean="0"/>
              <a:pPr/>
              <a:t>12/14/2011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C4C4C7-6A0F-48B1-9CF3-446E679885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8.vml"/><Relationship Id="rId5" Type="http://schemas.openxmlformats.org/officeDocument/2006/relationships/oleObject" Target="../embeddings/oleObject8.bin"/><Relationship Id="rId4"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9.vml"/><Relationship Id="rId5" Type="http://schemas.openxmlformats.org/officeDocument/2006/relationships/oleObject" Target="../embeddings/oleObject9.bin"/><Relationship Id="rId4"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0.vml"/><Relationship Id="rId5" Type="http://schemas.openxmlformats.org/officeDocument/2006/relationships/oleObject" Target="../embeddings/oleObject10.bin"/><Relationship Id="rId4"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vmlDrawing" Target="../drawings/vmlDrawing11.vml"/><Relationship Id="rId5" Type="http://schemas.openxmlformats.org/officeDocument/2006/relationships/oleObject" Target="../embeddings/oleObject11.bin"/><Relationship Id="rId4"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vmlDrawing" Target="../drawings/vmlDrawing12.vml"/><Relationship Id="rId5" Type="http://schemas.openxmlformats.org/officeDocument/2006/relationships/oleObject" Target="../embeddings/oleObject12.bin"/><Relationship Id="rId4"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13.vml"/><Relationship Id="rId5" Type="http://schemas.openxmlformats.org/officeDocument/2006/relationships/oleObject" Target="../embeddings/oleObject13.bin"/><Relationship Id="rId4"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4.vml"/><Relationship Id="rId5" Type="http://schemas.openxmlformats.org/officeDocument/2006/relationships/oleObject" Target="../embeddings/oleObject14.bin"/><Relationship Id="rId4"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5.vml"/><Relationship Id="rId5" Type="http://schemas.openxmlformats.org/officeDocument/2006/relationships/oleObject" Target="../embeddings/oleObject15.bin"/><Relationship Id="rId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6.vml"/><Relationship Id="rId5" Type="http://schemas.openxmlformats.org/officeDocument/2006/relationships/oleObject" Target="../embeddings/oleObject16.bin"/><Relationship Id="rId4"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7.vml"/><Relationship Id="rId5" Type="http://schemas.openxmlformats.org/officeDocument/2006/relationships/oleObject" Target="../embeddings/oleObject17.bin"/><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vmlDrawing" Target="../drawings/vmlDrawing18.vml"/><Relationship Id="rId5" Type="http://schemas.openxmlformats.org/officeDocument/2006/relationships/oleObject" Target="../embeddings/oleObject18.bin"/><Relationship Id="rId4"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vmlDrawing" Target="../drawings/vmlDrawing19.vml"/><Relationship Id="rId5" Type="http://schemas.openxmlformats.org/officeDocument/2006/relationships/oleObject" Target="../embeddings/oleObject19.bin"/><Relationship Id="rId4"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vmlDrawing" Target="../drawings/vmlDrawing20.vml"/><Relationship Id="rId5" Type="http://schemas.openxmlformats.org/officeDocument/2006/relationships/oleObject" Target="../embeddings/oleObject20.bin"/><Relationship Id="rId4"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vmlDrawing" Target="../drawings/vmlDrawing21.vml"/><Relationship Id="rId5" Type="http://schemas.openxmlformats.org/officeDocument/2006/relationships/oleObject" Target="../embeddings/oleObject21.bin"/><Relationship Id="rId4"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vmlDrawing" Target="../drawings/vmlDrawing22.vml"/><Relationship Id="rId5" Type="http://schemas.openxmlformats.org/officeDocument/2006/relationships/oleObject" Target="../embeddings/oleObject22.bin"/><Relationship Id="rId4"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vmlDrawing" Target="../drawings/vmlDrawing23.vml"/><Relationship Id="rId5" Type="http://schemas.openxmlformats.org/officeDocument/2006/relationships/oleObject" Target="../embeddings/oleObject23.bin"/><Relationship Id="rId4"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vmlDrawing" Target="../drawings/vmlDrawing24.vml"/><Relationship Id="rId5" Type="http://schemas.openxmlformats.org/officeDocument/2006/relationships/oleObject" Target="../embeddings/oleObject24.bin"/><Relationship Id="rId4"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vmlDrawing" Target="../drawings/vmlDrawing25.vml"/><Relationship Id="rId5" Type="http://schemas.openxmlformats.org/officeDocument/2006/relationships/oleObject" Target="../embeddings/oleObject25.bin"/><Relationship Id="rId4"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vmlDrawing" Target="../drawings/vmlDrawing26.vml"/><Relationship Id="rId5" Type="http://schemas.openxmlformats.org/officeDocument/2006/relationships/oleObject" Target="../embeddings/oleObject26.bin"/><Relationship Id="rId4"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vmlDrawing" Target="../drawings/vmlDrawing27.vml"/><Relationship Id="rId5" Type="http://schemas.openxmlformats.org/officeDocument/2006/relationships/oleObject" Target="../embeddings/oleObject27.bin"/><Relationship Id="rId4"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vmlDrawing" Target="../drawings/vmlDrawing28.vml"/><Relationship Id="rId5" Type="http://schemas.openxmlformats.org/officeDocument/2006/relationships/oleObject" Target="../embeddings/oleObject28.bin"/><Relationship Id="rId4"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vmlDrawing" Target="../drawings/vmlDrawing29.vml"/><Relationship Id="rId5" Type="http://schemas.openxmlformats.org/officeDocument/2006/relationships/oleObject" Target="../embeddings/oleObject29.bin"/><Relationship Id="rId4"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vmlDrawing" Target="../drawings/vmlDrawing30.vml"/><Relationship Id="rId5" Type="http://schemas.openxmlformats.org/officeDocument/2006/relationships/oleObject" Target="../embeddings/oleObject30.bin"/><Relationship Id="rId4"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vmlDrawing" Target="../drawings/vmlDrawing31.vml"/><Relationship Id="rId5" Type="http://schemas.openxmlformats.org/officeDocument/2006/relationships/oleObject" Target="../embeddings/oleObject31.bin"/><Relationship Id="rId4"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vmlDrawing" Target="../drawings/vmlDrawing32.vml"/><Relationship Id="rId5" Type="http://schemas.openxmlformats.org/officeDocument/2006/relationships/oleObject" Target="../embeddings/oleObject32.bin"/><Relationship Id="rId4"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vmlDrawing" Target="../drawings/vmlDrawing33.vml"/><Relationship Id="rId5" Type="http://schemas.openxmlformats.org/officeDocument/2006/relationships/oleObject" Target="../embeddings/oleObject33.bin"/><Relationship Id="rId4"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vmlDrawing" Target="../drawings/vmlDrawing34.vml"/><Relationship Id="rId5" Type="http://schemas.openxmlformats.org/officeDocument/2006/relationships/oleObject" Target="../embeddings/oleObject34.bin"/><Relationship Id="rId4"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vmlDrawing" Target="../drawings/vmlDrawing35.vml"/><Relationship Id="rId5" Type="http://schemas.openxmlformats.org/officeDocument/2006/relationships/oleObject" Target="../embeddings/oleObject35.bin"/><Relationship Id="rId4"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vmlDrawing" Target="../drawings/vmlDrawing36.vml"/><Relationship Id="rId5" Type="http://schemas.openxmlformats.org/officeDocument/2006/relationships/oleObject" Target="../embeddings/oleObject36.bin"/><Relationship Id="rId4"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vmlDrawing" Target="../drawings/vmlDrawing37.vml"/><Relationship Id="rId5" Type="http://schemas.openxmlformats.org/officeDocument/2006/relationships/oleObject" Target="../embeddings/oleObject37.bin"/><Relationship Id="rId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vmlDrawing" Target="../drawings/vmlDrawing38.vml"/><Relationship Id="rId5" Type="http://schemas.openxmlformats.org/officeDocument/2006/relationships/oleObject" Target="../embeddings/oleObject38.bin"/><Relationship Id="rId4"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vmlDrawing" Target="../drawings/vmlDrawing39.vml"/><Relationship Id="rId5" Type="http://schemas.openxmlformats.org/officeDocument/2006/relationships/oleObject" Target="../embeddings/oleObject39.bin"/><Relationship Id="rId4"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vmlDrawing" Target="../drawings/vmlDrawing40.vml"/><Relationship Id="rId5" Type="http://schemas.openxmlformats.org/officeDocument/2006/relationships/oleObject" Target="../embeddings/oleObject40.bin"/><Relationship Id="rId4"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vmlDrawing" Target="../drawings/vmlDrawing41.vml"/><Relationship Id="rId5" Type="http://schemas.openxmlformats.org/officeDocument/2006/relationships/oleObject" Target="../embeddings/oleObject41.bin"/><Relationship Id="rId4"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vmlDrawing" Target="../drawings/vmlDrawing42.vml"/><Relationship Id="rId5" Type="http://schemas.openxmlformats.org/officeDocument/2006/relationships/oleObject" Target="../embeddings/oleObject42.bin"/><Relationship Id="rId4"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7.vml"/><Relationship Id="rId5" Type="http://schemas.openxmlformats.org/officeDocument/2006/relationships/oleObject" Target="../embeddings/oleObject7.bin"/><Relationship Id="rId4"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62600" y="533401"/>
            <a:ext cx="2895600" cy="2209799"/>
          </a:xfrm>
        </p:spPr>
        <p:txBody>
          <a:bodyPr>
            <a:normAutofit/>
          </a:bodyPr>
          <a:lstStyle/>
          <a:p>
            <a:r>
              <a:rPr lang="en-US" dirty="0" smtClean="0"/>
              <a:t>Questions</a:t>
            </a:r>
            <a:br>
              <a:rPr lang="en-US" dirty="0" smtClean="0"/>
            </a:br>
            <a:r>
              <a:rPr lang="en-US" dirty="0" smtClean="0"/>
              <a:t>and  Opinions</a:t>
            </a:r>
            <a:endParaRPr lang="en-US" dirty="0"/>
          </a:p>
        </p:txBody>
      </p:sp>
      <p:sp>
        <p:nvSpPr>
          <p:cNvPr id="3" name="Subtitle 2"/>
          <p:cNvSpPr>
            <a:spLocks noGrp="1"/>
          </p:cNvSpPr>
          <p:nvPr>
            <p:ph type="subTitle" idx="1"/>
          </p:nvPr>
        </p:nvSpPr>
        <p:spPr>
          <a:xfrm>
            <a:off x="6019800" y="2895600"/>
            <a:ext cx="2667000" cy="3429000"/>
          </a:xfrm>
        </p:spPr>
        <p:txBody>
          <a:bodyPr>
            <a:normAutofit lnSpcReduction="10000"/>
          </a:bodyPr>
          <a:lstStyle/>
          <a:p>
            <a:r>
              <a:rPr lang="en-US" b="1" dirty="0" smtClean="0"/>
              <a:t>Road to Revolution </a:t>
            </a:r>
          </a:p>
          <a:p>
            <a:r>
              <a:rPr lang="en-US" b="1" dirty="0" smtClean="0"/>
              <a:t>1754-1775 + America’s War for Independence 1775-1783</a:t>
            </a:r>
            <a:endParaRPr lang="en-US" b="1" dirty="0"/>
          </a:p>
        </p:txBody>
      </p:sp>
      <p:pic>
        <p:nvPicPr>
          <p:cNvPr id="34818" name="Picture 2" descr="http://www.learner.org/courses/amerhistory/images/archive/full/1895_fs.jpg"/>
          <p:cNvPicPr>
            <a:picLocks noChangeAspect="1" noChangeArrowheads="1"/>
          </p:cNvPicPr>
          <p:nvPr/>
        </p:nvPicPr>
        <p:blipFill>
          <a:blip r:embed="rId3" cstate="print"/>
          <a:srcRect/>
          <a:stretch>
            <a:fillRect/>
          </a:stretch>
        </p:blipFill>
        <p:spPr bwMode="auto">
          <a:xfrm>
            <a:off x="-1" y="0"/>
            <a:ext cx="5368297" cy="6858000"/>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630363"/>
          </a:xfrm>
        </p:spPr>
        <p:txBody>
          <a:bodyPr>
            <a:noAutofit/>
          </a:bodyPr>
          <a:lstStyle/>
          <a:p>
            <a:r>
              <a:rPr lang="en-US" sz="2800" dirty="0" smtClean="0"/>
              <a:t>Which of the following was the first direct tax that Parliament imposed upon the colonies in an effort to have them help pay for the cost of troops stationed in the colonies for their own protection ?</a:t>
            </a:r>
            <a:endParaRPr lang="en-US" sz="2800" dirty="0"/>
          </a:p>
        </p:txBody>
      </p:sp>
      <p:graphicFrame>
        <p:nvGraphicFramePr>
          <p:cNvPr id="4" name="TPChart"/>
          <p:cNvGraphicFramePr>
            <a:graphicFrameLocks noChangeAspect="1"/>
          </p:cNvGraphicFramePr>
          <p:nvPr/>
        </p:nvGraphicFramePr>
        <p:xfrm>
          <a:off x="4114800" y="2057400"/>
          <a:ext cx="4038600" cy="4543425"/>
        </p:xfrm>
        <a:graphic>
          <a:graphicData uri="http://schemas.openxmlformats.org/presentationml/2006/ole">
            <p:oleObj spid="_x0000_s1126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04800" y="2667001"/>
            <a:ext cx="4114800" cy="3124200"/>
          </a:xfrm>
        </p:spPr>
        <p:txBody>
          <a:bodyPr>
            <a:noAutofit/>
          </a:bodyPr>
          <a:lstStyle/>
          <a:p>
            <a:pPr marL="514350" indent="-514350">
              <a:buFont typeface="Arial" pitchFamily="34" charset="0"/>
              <a:buAutoNum type="arabicPeriod"/>
            </a:pPr>
            <a:r>
              <a:rPr lang="en-US" dirty="0" smtClean="0"/>
              <a:t>Townshend Acts</a:t>
            </a:r>
          </a:p>
          <a:p>
            <a:pPr marL="514350" indent="-514350">
              <a:buFont typeface="Arial" pitchFamily="34" charset="0"/>
              <a:buAutoNum type="arabicPeriod"/>
            </a:pPr>
            <a:r>
              <a:rPr lang="en-US" dirty="0" smtClean="0"/>
              <a:t>Navigation Acts</a:t>
            </a:r>
          </a:p>
          <a:p>
            <a:pPr marL="514350" indent="-514350">
              <a:buFont typeface="Arial" pitchFamily="34" charset="0"/>
              <a:buAutoNum type="arabicPeriod"/>
            </a:pPr>
            <a:r>
              <a:rPr lang="en-US" dirty="0" smtClean="0"/>
              <a:t>Sugar Act</a:t>
            </a:r>
          </a:p>
          <a:p>
            <a:pPr marL="514350" indent="-514350">
              <a:buFont typeface="Arial" pitchFamily="34" charset="0"/>
              <a:buAutoNum type="arabicPeriod"/>
            </a:pPr>
            <a:r>
              <a:rPr lang="en-US" dirty="0" smtClean="0"/>
              <a:t>Stamp Act</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Which of the following terms means to house and feed soldiers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229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Quarter</a:t>
            </a:r>
          </a:p>
          <a:p>
            <a:pPr marL="514350" indent="-514350">
              <a:buFont typeface="Arial" pitchFamily="34" charset="0"/>
              <a:buAutoNum type="arabicPeriod"/>
            </a:pPr>
            <a:r>
              <a:rPr lang="en-US" dirty="0" smtClean="0"/>
              <a:t>Petition</a:t>
            </a:r>
          </a:p>
          <a:p>
            <a:pPr marL="514350" indent="-514350">
              <a:buFont typeface="Arial" pitchFamily="34" charset="0"/>
              <a:buAutoNum type="arabicPeriod"/>
            </a:pPr>
            <a:r>
              <a:rPr lang="en-US" dirty="0" smtClean="0"/>
              <a:t>Repeal</a:t>
            </a:r>
          </a:p>
          <a:p>
            <a:pPr marL="514350" indent="-514350">
              <a:buFont typeface="Arial" pitchFamily="34" charset="0"/>
              <a:buAutoNum type="arabicPeriod"/>
            </a:pPr>
            <a:r>
              <a:rPr lang="en-US" dirty="0" smtClean="0"/>
              <a:t>Boycott</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Which of the following means to present a request to government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331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Quarter</a:t>
            </a:r>
          </a:p>
          <a:p>
            <a:pPr marL="514350" indent="-514350">
              <a:buFont typeface="Arial" pitchFamily="34" charset="0"/>
              <a:buAutoNum type="arabicPeriod"/>
            </a:pPr>
            <a:r>
              <a:rPr lang="en-US" dirty="0" smtClean="0"/>
              <a:t>Petition</a:t>
            </a:r>
          </a:p>
          <a:p>
            <a:pPr marL="514350" indent="-514350">
              <a:buFont typeface="Arial" pitchFamily="34" charset="0"/>
              <a:buAutoNum type="arabicPeriod"/>
            </a:pPr>
            <a:r>
              <a:rPr lang="en-US" dirty="0" smtClean="0"/>
              <a:t>Boycott</a:t>
            </a:r>
          </a:p>
          <a:p>
            <a:pPr marL="514350" indent="-514350">
              <a:buFont typeface="Arial" pitchFamily="34" charset="0"/>
              <a:buAutoNum type="arabicPeriod"/>
            </a:pPr>
            <a:r>
              <a:rPr lang="en-US" dirty="0" smtClean="0"/>
              <a:t>Repeal</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Which of the following is a form of peaceful protest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433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Writ of Assistance</a:t>
            </a:r>
          </a:p>
          <a:p>
            <a:pPr marL="514350" indent="-514350">
              <a:buFont typeface="Arial" pitchFamily="34" charset="0"/>
              <a:buAutoNum type="arabicPeriod"/>
            </a:pPr>
            <a:r>
              <a:rPr lang="en-US" dirty="0" smtClean="0"/>
              <a:t>Vandalism</a:t>
            </a:r>
          </a:p>
          <a:p>
            <a:pPr marL="514350" indent="-514350">
              <a:buFont typeface="Arial" pitchFamily="34" charset="0"/>
              <a:buAutoNum type="arabicPeriod"/>
            </a:pPr>
            <a:r>
              <a:rPr lang="en-US" dirty="0" smtClean="0"/>
              <a:t>Boycott</a:t>
            </a:r>
          </a:p>
          <a:p>
            <a:pPr marL="514350" indent="-514350">
              <a:buFont typeface="Arial" pitchFamily="34" charset="0"/>
              <a:buAutoNum type="arabicPeriod"/>
            </a:pPr>
            <a:r>
              <a:rPr lang="en-US" dirty="0" smtClean="0"/>
              <a:t>Tarring and Feathering</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3600" dirty="0" smtClean="0"/>
              <a:t>How did colonists continue to trade goods that were taxed by Britain without paying the taxes ?</a:t>
            </a:r>
            <a:endParaRPr lang="en-US" sz="36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536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81000" y="2057400"/>
            <a:ext cx="4114800" cy="4525963"/>
          </a:xfrm>
        </p:spPr>
        <p:txBody>
          <a:bodyPr>
            <a:noAutofit/>
          </a:bodyPr>
          <a:lstStyle/>
          <a:p>
            <a:pPr marL="514350" indent="-514350">
              <a:buFont typeface="Arial" pitchFamily="34" charset="0"/>
              <a:buAutoNum type="arabicPeriod"/>
            </a:pPr>
            <a:r>
              <a:rPr lang="en-US" dirty="0" smtClean="0"/>
              <a:t>Smuggling</a:t>
            </a:r>
          </a:p>
          <a:p>
            <a:pPr marL="514350" indent="-514350">
              <a:buFont typeface="Arial" pitchFamily="34" charset="0"/>
              <a:buAutoNum type="arabicPeriod"/>
            </a:pPr>
            <a:r>
              <a:rPr lang="en-US" dirty="0" smtClean="0"/>
              <a:t>Bribing Tax Collectors</a:t>
            </a:r>
          </a:p>
          <a:p>
            <a:pPr marL="514350" indent="-514350">
              <a:buFont typeface="Arial" pitchFamily="34" charset="0"/>
              <a:buAutoNum type="arabicPeriod"/>
            </a:pPr>
            <a:r>
              <a:rPr lang="en-US" dirty="0" smtClean="0"/>
              <a:t>Intimidating Tax Collectors</a:t>
            </a:r>
          </a:p>
          <a:p>
            <a:pPr marL="514350" indent="-514350">
              <a:buFont typeface="Arial" pitchFamily="34" charset="0"/>
              <a:buAutoNum type="arabicPeriod"/>
            </a:pPr>
            <a:r>
              <a:rPr lang="en-US" dirty="0" smtClean="0"/>
              <a:t>Petitioning the King and Parliament</a:t>
            </a:r>
          </a:p>
          <a:p>
            <a:pPr marL="514350" indent="-514350">
              <a:buFont typeface="Arial" pitchFamily="34" charset="0"/>
              <a:buAutoNum type="arabicPeriod"/>
            </a:pPr>
            <a:r>
              <a:rPr lang="en-US" dirty="0" smtClean="0"/>
              <a:t>All of the Above</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3600" dirty="0" smtClean="0"/>
              <a:t>Which group was behind most of the more violent or threatening methods of protesting British policies ?</a:t>
            </a:r>
            <a:endParaRPr lang="en-US" sz="36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638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2133600"/>
            <a:ext cx="4114800" cy="4525963"/>
          </a:xfrm>
        </p:spPr>
        <p:txBody>
          <a:bodyPr>
            <a:noAutofit/>
          </a:bodyPr>
          <a:lstStyle/>
          <a:p>
            <a:pPr marL="514350" indent="-514350">
              <a:buFont typeface="Arial" pitchFamily="34" charset="0"/>
              <a:buAutoNum type="arabicPeriod"/>
            </a:pPr>
            <a:r>
              <a:rPr lang="en-US" dirty="0" smtClean="0"/>
              <a:t>Colonial Legislatures</a:t>
            </a:r>
          </a:p>
          <a:p>
            <a:pPr marL="514350" indent="-514350">
              <a:buFont typeface="Arial" pitchFamily="34" charset="0"/>
              <a:buAutoNum type="arabicPeriod"/>
            </a:pPr>
            <a:r>
              <a:rPr lang="en-US" dirty="0" smtClean="0"/>
              <a:t>Sons of Liberty</a:t>
            </a:r>
          </a:p>
          <a:p>
            <a:pPr marL="514350" indent="-514350">
              <a:buFont typeface="Arial" pitchFamily="34" charset="0"/>
              <a:buAutoNum type="arabicPeriod"/>
            </a:pPr>
            <a:r>
              <a:rPr lang="en-US" dirty="0" smtClean="0"/>
              <a:t>Committees of </a:t>
            </a:r>
            <a:r>
              <a:rPr lang="en-US" dirty="0" err="1" smtClean="0"/>
              <a:t>Correspondance</a:t>
            </a:r>
            <a:endParaRPr lang="en-US" dirty="0" smtClean="0"/>
          </a:p>
          <a:p>
            <a:pPr marL="514350" indent="-514350">
              <a:buFont typeface="Arial" pitchFamily="34" charset="0"/>
              <a:buAutoNum type="arabicPeriod"/>
            </a:pPr>
            <a:r>
              <a:rPr lang="en-US" dirty="0" smtClean="0"/>
              <a:t>Daughters of Liberty</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Autofit/>
          </a:bodyPr>
          <a:lstStyle/>
          <a:p>
            <a:r>
              <a:rPr lang="en-US" sz="2800" dirty="0" smtClean="0"/>
              <a:t>Which of the following gave British Officials the right to search private property for smuggled goods without a specific warrant?</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4301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English Bill of Rights</a:t>
            </a:r>
          </a:p>
          <a:p>
            <a:pPr marL="514350" indent="-514350">
              <a:buFont typeface="Arial" pitchFamily="34" charset="0"/>
              <a:buAutoNum type="arabicPeriod"/>
            </a:pPr>
            <a:r>
              <a:rPr lang="en-US" dirty="0" smtClean="0"/>
              <a:t>Writs of Assistance</a:t>
            </a:r>
          </a:p>
          <a:p>
            <a:pPr marL="514350" indent="-514350">
              <a:buFont typeface="Arial" pitchFamily="34" charset="0"/>
              <a:buAutoNum type="arabicPeriod"/>
            </a:pPr>
            <a:r>
              <a:rPr lang="en-US" dirty="0" smtClean="0"/>
              <a:t>Royal Commissions</a:t>
            </a:r>
          </a:p>
          <a:p>
            <a:pPr marL="514350" indent="-514350">
              <a:buFont typeface="Arial" pitchFamily="34" charset="0"/>
              <a:buAutoNum type="arabicPeriod"/>
            </a:pPr>
            <a:r>
              <a:rPr lang="en-US" dirty="0" smtClean="0"/>
              <a:t>Colonial Charters</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01763"/>
          </a:xfrm>
        </p:spPr>
        <p:txBody>
          <a:bodyPr>
            <a:noAutofit/>
          </a:bodyPr>
          <a:lstStyle/>
          <a:p>
            <a:r>
              <a:rPr lang="en-US" sz="3200" dirty="0" smtClean="0"/>
              <a:t>By 1770, which of the 13 Colonies was having the most trouble with British policies and British officials ?</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741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2209801"/>
            <a:ext cx="4114800" cy="3276600"/>
          </a:xfrm>
        </p:spPr>
        <p:txBody>
          <a:bodyPr>
            <a:noAutofit/>
          </a:bodyPr>
          <a:lstStyle/>
          <a:p>
            <a:pPr marL="514350" indent="-514350">
              <a:buFont typeface="Arial" pitchFamily="34" charset="0"/>
              <a:buAutoNum type="arabicPeriod"/>
            </a:pPr>
            <a:r>
              <a:rPr lang="en-US" dirty="0" err="1" smtClean="0"/>
              <a:t>Massachussets</a:t>
            </a:r>
            <a:endParaRPr lang="en-US" dirty="0" smtClean="0"/>
          </a:p>
          <a:p>
            <a:pPr marL="514350" indent="-514350">
              <a:buFont typeface="Arial" pitchFamily="34" charset="0"/>
              <a:buAutoNum type="arabicPeriod"/>
            </a:pPr>
            <a:r>
              <a:rPr lang="en-US" dirty="0" smtClean="0"/>
              <a:t>New York</a:t>
            </a:r>
          </a:p>
          <a:p>
            <a:pPr marL="514350" indent="-514350">
              <a:buFont typeface="Arial" pitchFamily="34" charset="0"/>
              <a:buAutoNum type="arabicPeriod"/>
            </a:pPr>
            <a:r>
              <a:rPr lang="en-US" dirty="0" smtClean="0"/>
              <a:t>Virginia</a:t>
            </a:r>
          </a:p>
          <a:p>
            <a:pPr marL="514350" indent="-514350">
              <a:buFont typeface="Arial" pitchFamily="34" charset="0"/>
              <a:buAutoNum type="arabicPeriod"/>
            </a:pPr>
            <a:r>
              <a:rPr lang="en-US" dirty="0" smtClean="0"/>
              <a:t>South Carolina</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Which of the following means to not take sides in a conflict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843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Patriot</a:t>
            </a:r>
          </a:p>
          <a:p>
            <a:pPr marL="514350" indent="-514350">
              <a:buFont typeface="Arial" pitchFamily="34" charset="0"/>
              <a:buAutoNum type="arabicPeriod"/>
            </a:pPr>
            <a:r>
              <a:rPr lang="en-US" dirty="0" smtClean="0"/>
              <a:t>Tory</a:t>
            </a:r>
          </a:p>
          <a:p>
            <a:pPr marL="514350" indent="-514350">
              <a:buFont typeface="Arial" pitchFamily="34" charset="0"/>
              <a:buAutoNum type="arabicPeriod"/>
            </a:pPr>
            <a:r>
              <a:rPr lang="en-US" dirty="0" smtClean="0"/>
              <a:t>Loyalist</a:t>
            </a:r>
          </a:p>
          <a:p>
            <a:pPr marL="514350" indent="-514350">
              <a:buFont typeface="Arial" pitchFamily="34" charset="0"/>
              <a:buAutoNum type="arabicPeriod"/>
            </a:pPr>
            <a:r>
              <a:rPr lang="en-US" dirty="0" smtClean="0"/>
              <a:t>Neutral</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4"/>
          </a:xfrm>
        </p:spPr>
        <p:txBody>
          <a:bodyPr>
            <a:noAutofit/>
          </a:bodyPr>
          <a:lstStyle/>
          <a:p>
            <a:r>
              <a:rPr lang="en-US" sz="3200" dirty="0" smtClean="0"/>
              <a:t>In your opinion, which of the following was the biggest source of conflict between Britain and the Colonies between 1763 and 1770? </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945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04800" y="1981200"/>
            <a:ext cx="4114800" cy="4525963"/>
          </a:xfrm>
        </p:spPr>
        <p:txBody>
          <a:bodyPr>
            <a:noAutofit/>
          </a:bodyPr>
          <a:lstStyle/>
          <a:p>
            <a:pPr marL="514350" indent="-514350">
              <a:buFont typeface="Arial" pitchFamily="34" charset="0"/>
              <a:buAutoNum type="arabicPeriod"/>
            </a:pPr>
            <a:r>
              <a:rPr lang="en-US" dirty="0" smtClean="0"/>
              <a:t>Proclamation Act</a:t>
            </a:r>
          </a:p>
          <a:p>
            <a:pPr marL="514350" indent="-514350">
              <a:buFont typeface="Arial" pitchFamily="34" charset="0"/>
              <a:buAutoNum type="arabicPeriod"/>
            </a:pPr>
            <a:r>
              <a:rPr lang="en-US" dirty="0" smtClean="0"/>
              <a:t>Quartering Act</a:t>
            </a:r>
          </a:p>
          <a:p>
            <a:pPr marL="514350" indent="-514350">
              <a:buFont typeface="Arial" pitchFamily="34" charset="0"/>
              <a:buAutoNum type="arabicPeriod"/>
            </a:pPr>
            <a:r>
              <a:rPr lang="en-US" dirty="0" smtClean="0"/>
              <a:t>Stamp Act</a:t>
            </a:r>
          </a:p>
          <a:p>
            <a:pPr marL="514350" indent="-514350">
              <a:buFont typeface="Arial" pitchFamily="34" charset="0"/>
              <a:buAutoNum type="arabicPeriod"/>
            </a:pPr>
            <a:r>
              <a:rPr lang="en-US" dirty="0" smtClean="0"/>
              <a:t>Writs of Assistance</a:t>
            </a:r>
          </a:p>
          <a:p>
            <a:pPr marL="514350" indent="-514350">
              <a:buFont typeface="Arial" pitchFamily="34" charset="0"/>
              <a:buAutoNum type="arabicPeriod"/>
            </a:pPr>
            <a:r>
              <a:rPr lang="en-US" dirty="0" smtClean="0"/>
              <a:t>Townshend Acts</a:t>
            </a:r>
          </a:p>
          <a:p>
            <a:pPr marL="514350" indent="-514350">
              <a:buFont typeface="Arial" pitchFamily="34" charset="0"/>
              <a:buAutoNum type="arabicPeriod"/>
            </a:pPr>
            <a:r>
              <a:rPr lang="en-US" dirty="0" smtClean="0"/>
              <a:t>Boston Massacre</a:t>
            </a: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0"/>
            <a:ext cx="8229600" cy="6223000"/>
          </a:xfrm>
        </p:spPr>
        <p:txBody>
          <a:bodyPr>
            <a:normAutofit/>
          </a:bodyPr>
          <a:lstStyle/>
          <a:p>
            <a:pPr algn="l"/>
            <a:r>
              <a:rPr lang="en-US" sz="2400" u="sng" smtClean="0"/>
              <a:t>Channel Setting Instructions for</a:t>
            </a:r>
            <a:r>
              <a:rPr lang="en-US" sz="2400" b="1" i="1" u="sng" smtClean="0"/>
              <a:t> ResponseCard RF</a:t>
            </a:r>
            <a:r>
              <a:rPr lang="en-US" sz="2400" smtClean="0"/>
              <a:t/>
            </a:r>
            <a:br>
              <a:rPr lang="en-US" sz="2400" smtClean="0"/>
            </a:br>
            <a:r>
              <a:rPr lang="en-US" sz="2400" smtClean="0"/>
              <a:t/>
            </a:r>
            <a:br>
              <a:rPr lang="en-US" sz="2400" smtClean="0"/>
            </a:br>
            <a:r>
              <a:rPr lang="en-US" sz="2400" smtClean="0"/>
              <a:t>1. Press and release the "GO" or "CH" button.</a:t>
            </a:r>
            <a:br>
              <a:rPr lang="en-US" sz="2400" smtClean="0"/>
            </a:br>
            <a:r>
              <a:rPr lang="en-US" sz="2400" smtClean="0"/>
              <a:t/>
            </a:r>
            <a:br>
              <a:rPr lang="en-US" sz="2400" smtClean="0"/>
            </a:br>
            <a:r>
              <a:rPr lang="en-US" sz="2400" smtClean="0"/>
              <a:t>2. While the light is flashing red and green, enter the 2 digit channel code (i.e. channel 1 = 01, channel 21 = 21).</a:t>
            </a:r>
            <a:br>
              <a:rPr lang="en-US" sz="2400" smtClean="0"/>
            </a:br>
            <a:r>
              <a:rPr lang="en-US" sz="2400" smtClean="0"/>
              <a:t/>
            </a:r>
            <a:br>
              <a:rPr lang="en-US" sz="2400" smtClean="0"/>
            </a:br>
            <a:r>
              <a:rPr lang="en-US" sz="2400" smtClean="0"/>
              <a:t>   Channel is 04</a:t>
            </a:r>
            <a:br>
              <a:rPr lang="en-US" sz="2400" smtClean="0"/>
            </a:br>
            <a:r>
              <a:rPr lang="en-US" sz="2400" smtClean="0"/>
              <a:t/>
            </a:r>
            <a:br>
              <a:rPr lang="en-US" sz="2400" smtClean="0"/>
            </a:br>
            <a:r>
              <a:rPr lang="en-US" sz="2400" smtClean="0"/>
              <a:t>3. After the second digit is entered, Press and release the "GO" or "CH" button. The light should flash green to confirm.</a:t>
            </a:r>
            <a:br>
              <a:rPr lang="en-US" sz="2400" smtClean="0"/>
            </a:br>
            <a:r>
              <a:rPr lang="en-US" sz="2400" smtClean="0"/>
              <a:t/>
            </a:r>
            <a:br>
              <a:rPr lang="en-US" sz="2400" smtClean="0"/>
            </a:br>
            <a:r>
              <a:rPr lang="en-US" sz="2400" smtClean="0"/>
              <a:t>4. Press and release the "1/A" button.  The light should flash amber to confirm.</a:t>
            </a:r>
            <a:endParaRPr lang="en-US" sz="240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706563"/>
          </a:xfrm>
        </p:spPr>
        <p:txBody>
          <a:bodyPr>
            <a:normAutofit fontScale="90000"/>
          </a:bodyPr>
          <a:lstStyle/>
          <a:p>
            <a:r>
              <a:rPr lang="en-US" dirty="0" smtClean="0"/>
              <a:t>In your opinion, which of the following was most at issue between the Colonies and England ?</a:t>
            </a:r>
            <a:endParaRPr lang="en-US" dirty="0"/>
          </a:p>
        </p:txBody>
      </p:sp>
      <p:graphicFrame>
        <p:nvGraphicFramePr>
          <p:cNvPr id="4" name="TPChart"/>
          <p:cNvGraphicFramePr>
            <a:graphicFrameLocks noChangeAspect="1"/>
          </p:cNvGraphicFramePr>
          <p:nvPr/>
        </p:nvGraphicFramePr>
        <p:xfrm>
          <a:off x="4572000" y="2438400"/>
          <a:ext cx="3670300" cy="4129088"/>
        </p:xfrm>
        <a:graphic>
          <a:graphicData uri="http://schemas.openxmlformats.org/presentationml/2006/ole">
            <p:oleObj spid="_x0000_s2048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81000" y="2590800"/>
            <a:ext cx="4114800" cy="3078163"/>
          </a:xfrm>
        </p:spPr>
        <p:txBody>
          <a:bodyPr>
            <a:noAutofit/>
          </a:bodyPr>
          <a:lstStyle/>
          <a:p>
            <a:pPr marL="514350" indent="-514350">
              <a:buFont typeface="Arial" pitchFamily="34" charset="0"/>
              <a:buAutoNum type="arabicPeriod"/>
            </a:pPr>
            <a:r>
              <a:rPr lang="en-US" dirty="0" smtClean="0"/>
              <a:t>British Troops</a:t>
            </a:r>
          </a:p>
          <a:p>
            <a:pPr marL="514350" indent="-514350">
              <a:buFont typeface="Arial" pitchFamily="34" charset="0"/>
              <a:buAutoNum type="arabicPeriod"/>
            </a:pPr>
            <a:r>
              <a:rPr lang="en-US" dirty="0" smtClean="0"/>
              <a:t>High Taxes</a:t>
            </a:r>
          </a:p>
          <a:p>
            <a:pPr marL="514350" indent="-514350">
              <a:buFont typeface="Arial" pitchFamily="34" charset="0"/>
              <a:buAutoNum type="arabicPeriod"/>
            </a:pPr>
            <a:r>
              <a:rPr lang="en-US" dirty="0" smtClean="0"/>
              <a:t>Unlawful Searches</a:t>
            </a:r>
          </a:p>
          <a:p>
            <a:pPr marL="514350" indent="-514350">
              <a:buFont typeface="Arial" pitchFamily="34" charset="0"/>
              <a:buAutoNum type="arabicPeriod"/>
            </a:pPr>
            <a:r>
              <a:rPr lang="en-US" dirty="0" smtClean="0"/>
              <a:t>English Rights</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630363"/>
          </a:xfrm>
        </p:spPr>
        <p:txBody>
          <a:bodyPr>
            <a:noAutofit/>
          </a:bodyPr>
          <a:lstStyle/>
          <a:p>
            <a:r>
              <a:rPr lang="en-US" sz="3200" dirty="0" smtClean="0"/>
              <a:t>Honestly, if you lived in the Colonies during the years 1754-1770, what would your position have been on the conflict between England and the Colonies ?</a:t>
            </a:r>
            <a:endParaRPr lang="en-US" sz="3200" dirty="0"/>
          </a:p>
        </p:txBody>
      </p:sp>
      <p:graphicFrame>
        <p:nvGraphicFramePr>
          <p:cNvPr id="4" name="TPChart"/>
          <p:cNvGraphicFramePr>
            <a:graphicFrameLocks noChangeAspect="1"/>
          </p:cNvGraphicFramePr>
          <p:nvPr/>
        </p:nvGraphicFramePr>
        <p:xfrm>
          <a:off x="4648200" y="2209800"/>
          <a:ext cx="3810000" cy="4286250"/>
        </p:xfrm>
        <a:graphic>
          <a:graphicData uri="http://schemas.openxmlformats.org/presentationml/2006/ole">
            <p:oleObj spid="_x0000_s2150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04800" y="2514601"/>
            <a:ext cx="4114800" cy="3657600"/>
          </a:xfrm>
        </p:spPr>
        <p:txBody>
          <a:bodyPr>
            <a:noAutofit/>
          </a:bodyPr>
          <a:lstStyle/>
          <a:p>
            <a:pPr marL="514350" indent="-514350">
              <a:buFont typeface="Arial" pitchFamily="34" charset="0"/>
              <a:buAutoNum type="arabicPeriod"/>
            </a:pPr>
            <a:r>
              <a:rPr lang="en-US" dirty="0" smtClean="0"/>
              <a:t>Patriot</a:t>
            </a:r>
          </a:p>
          <a:p>
            <a:pPr marL="514350" indent="-514350">
              <a:buFont typeface="Arial" pitchFamily="34" charset="0"/>
              <a:buAutoNum type="arabicPeriod"/>
            </a:pPr>
            <a:r>
              <a:rPr lang="en-US" dirty="0" smtClean="0"/>
              <a:t>Loyalist</a:t>
            </a:r>
          </a:p>
          <a:p>
            <a:pPr marL="514350" indent="-514350">
              <a:buFont typeface="Arial" pitchFamily="34" charset="0"/>
              <a:buAutoNum type="arabicPeriod"/>
            </a:pPr>
            <a:r>
              <a:rPr lang="en-US" dirty="0" smtClean="0"/>
              <a:t>Neutral</a:t>
            </a: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400" dirty="0" smtClean="0"/>
              <a:t>Which of the following acts in 1763 drew a boundary line on the top of the Appalachian Mountains that was meant to keep Natives and Colonists apart and at Peace ?</a:t>
            </a:r>
            <a:endParaRPr lang="en-US" sz="24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2253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0"/>
            <a:ext cx="9144000" cy="1752599"/>
          </a:xfrm>
        </p:spPr>
        <p:txBody>
          <a:bodyPr>
            <a:noAutofit/>
          </a:bodyPr>
          <a:lstStyle/>
          <a:p>
            <a:r>
              <a:rPr lang="en-US" sz="2800" dirty="0" smtClean="0"/>
              <a:t>Which of the following acts by the Sons of Liberty in Massachusetts was meant to enforce the boycott of British tea and protest a monopoly given to the E. India Tea Company?</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2662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Where were the first two battles of the Revolutionary War where the “shots heard round the world” were fired?</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2867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Which act required the colonies to pay for the housing and feeding of British Troops- even in private homes if necessary ?</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072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a:bodyPr>
          <a:lstStyle/>
          <a:p>
            <a:r>
              <a:rPr lang="en-US" sz="3200" dirty="0" smtClean="0"/>
              <a:t>The Quartering Act caused serious problems between Britain and the Colonies</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174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Strongly Agree</a:t>
            </a:r>
          </a:p>
          <a:p>
            <a:pPr marL="514350" indent="-514350">
              <a:buFont typeface="Arial" pitchFamily="34" charset="0"/>
              <a:buAutoNum type="arabicPeriod"/>
            </a:pPr>
            <a:r>
              <a:rPr lang="en-US" dirty="0" smtClean="0"/>
              <a:t>Agree</a:t>
            </a:r>
          </a:p>
          <a:p>
            <a:pPr marL="514350" indent="-514350">
              <a:buFont typeface="Arial" pitchFamily="34" charset="0"/>
              <a:buAutoNum type="arabicPeriod"/>
            </a:pPr>
            <a:r>
              <a:rPr lang="en-US" dirty="0" smtClean="0"/>
              <a:t>Somewhat Agree</a:t>
            </a:r>
          </a:p>
          <a:p>
            <a:pPr marL="514350" indent="-514350">
              <a:buFont typeface="Arial" pitchFamily="34" charset="0"/>
              <a:buAutoNum type="arabicPeriod"/>
            </a:pPr>
            <a:r>
              <a:rPr lang="en-US" dirty="0" smtClean="0"/>
              <a:t>Neutral</a:t>
            </a:r>
          </a:p>
          <a:p>
            <a:pPr marL="514350" indent="-514350">
              <a:buFont typeface="Arial" pitchFamily="34" charset="0"/>
              <a:buAutoNum type="arabicPeriod"/>
            </a:pPr>
            <a:r>
              <a:rPr lang="en-US" dirty="0" smtClean="0"/>
              <a:t>Somewhat Disagree</a:t>
            </a:r>
          </a:p>
          <a:p>
            <a:pPr marL="514350" indent="-514350">
              <a:buFont typeface="Arial" pitchFamily="34" charset="0"/>
              <a:buAutoNum type="arabicPeriod"/>
            </a:pPr>
            <a:r>
              <a:rPr lang="en-US" dirty="0" smtClean="0"/>
              <a:t>Disagree</a:t>
            </a:r>
          </a:p>
          <a:p>
            <a:pPr marL="514350" indent="-514350">
              <a:buFont typeface="Arial" pitchFamily="34" charset="0"/>
              <a:buAutoNum type="arabicPeriod"/>
            </a:pPr>
            <a:r>
              <a:rPr lang="en-US" dirty="0" smtClean="0"/>
              <a:t>Strongly Disagree</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Which act established taxes on imports of manufactured goods from England like Paint, Glass, Lead, Tea, etc…?</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277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What was the name of the meeting of delegates from all the 13 colonies but Georgia to plan a Colonial response to England’s punishment of Massachusetts?</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481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828800"/>
            <a:ext cx="4648200" cy="47244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At what event did British troops fire into a rioting crowd of Americans and kill 5 ?</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686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Autofit/>
          </a:bodyPr>
          <a:lstStyle/>
          <a:p>
            <a:r>
              <a:rPr lang="en-US" sz="3600" dirty="0" smtClean="0"/>
              <a:t>In your opinion, who was most responsible for causing the French and Indian War ?</a:t>
            </a:r>
            <a:endParaRPr lang="en-US" sz="36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102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The French</a:t>
            </a:r>
          </a:p>
          <a:p>
            <a:pPr marL="514350" indent="-514350">
              <a:buFont typeface="Arial" pitchFamily="34" charset="0"/>
              <a:buAutoNum type="arabicPeriod"/>
            </a:pPr>
            <a:r>
              <a:rPr lang="en-US" dirty="0" smtClean="0"/>
              <a:t>Native Americans</a:t>
            </a:r>
          </a:p>
          <a:p>
            <a:pPr marL="514350" indent="-514350">
              <a:buFont typeface="Arial" pitchFamily="34" charset="0"/>
              <a:buAutoNum type="arabicPeriod"/>
            </a:pPr>
            <a:r>
              <a:rPr lang="en-US" dirty="0" smtClean="0"/>
              <a:t>American Colonies</a:t>
            </a:r>
          </a:p>
          <a:p>
            <a:pPr marL="514350" indent="-514350">
              <a:buFont typeface="Arial" pitchFamily="34" charset="0"/>
              <a:buAutoNum type="arabicPeriod"/>
            </a:pPr>
            <a:r>
              <a:rPr lang="en-US" dirty="0" smtClean="0"/>
              <a:t>The British</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What was the name given to the acts by which Parliament punished Massachusetts in response to the Boston Tea Party ?</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891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a:bodyPr>
          <a:lstStyle/>
          <a:p>
            <a:r>
              <a:rPr lang="en-US" sz="3200" dirty="0" smtClean="0"/>
              <a:t>If I were an American living in the Colonies in 1775 I would most likely have been a:</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4096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Patriot</a:t>
            </a:r>
          </a:p>
          <a:p>
            <a:pPr marL="514350" indent="-514350">
              <a:buFont typeface="Arial" pitchFamily="34" charset="0"/>
              <a:buAutoNum type="arabicPeriod"/>
            </a:pPr>
            <a:r>
              <a:rPr lang="en-US" dirty="0" smtClean="0"/>
              <a:t>Loyalist</a:t>
            </a:r>
          </a:p>
          <a:p>
            <a:pPr marL="514350" indent="-514350">
              <a:buFont typeface="Arial" pitchFamily="34" charset="0"/>
              <a:buAutoNum type="arabicPeriod"/>
            </a:pPr>
            <a:r>
              <a:rPr lang="en-US" dirty="0" smtClean="0"/>
              <a:t>Neutral</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477963"/>
          </a:xfrm>
        </p:spPr>
        <p:txBody>
          <a:bodyPr>
            <a:noAutofit/>
          </a:bodyPr>
          <a:lstStyle/>
          <a:p>
            <a:r>
              <a:rPr lang="en-US" sz="2800" dirty="0" smtClean="0"/>
              <a:t>If I were an American, this is the event that would have most likely caused me to become a Patriot:</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4198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524000"/>
            <a:ext cx="4114800" cy="5029200"/>
          </a:xfrm>
        </p:spPr>
        <p:txBody>
          <a:bodyPr>
            <a:noAutofit/>
          </a:bodyPr>
          <a:lstStyle/>
          <a:p>
            <a:pPr marL="514350" indent="-514350">
              <a:buFont typeface="Arial" pitchFamily="34" charset="0"/>
              <a:buAutoNum type="arabicPeriod"/>
            </a:pPr>
            <a:r>
              <a:rPr lang="en-US" sz="2800" dirty="0" smtClean="0"/>
              <a:t>Proclamation Act</a:t>
            </a:r>
          </a:p>
          <a:p>
            <a:pPr marL="514350" indent="-514350">
              <a:buFont typeface="Arial" pitchFamily="34" charset="0"/>
              <a:buAutoNum type="arabicPeriod"/>
            </a:pPr>
            <a:r>
              <a:rPr lang="en-US" sz="2800" dirty="0" smtClean="0"/>
              <a:t>Quartering Act</a:t>
            </a:r>
          </a:p>
          <a:p>
            <a:pPr marL="514350" indent="-514350">
              <a:buFont typeface="Arial" pitchFamily="34" charset="0"/>
              <a:buAutoNum type="arabicPeriod"/>
            </a:pPr>
            <a:r>
              <a:rPr lang="en-US" sz="2800" dirty="0" smtClean="0"/>
              <a:t>Stamp Act</a:t>
            </a:r>
          </a:p>
          <a:p>
            <a:pPr marL="514350" indent="-514350">
              <a:buFont typeface="Arial" pitchFamily="34" charset="0"/>
              <a:buAutoNum type="arabicPeriod"/>
            </a:pPr>
            <a:r>
              <a:rPr lang="en-US" sz="2800" dirty="0" smtClean="0"/>
              <a:t>Townshend Acts</a:t>
            </a:r>
          </a:p>
          <a:p>
            <a:pPr marL="514350" indent="-514350">
              <a:buFont typeface="Arial" pitchFamily="34" charset="0"/>
              <a:buAutoNum type="arabicPeriod"/>
            </a:pPr>
            <a:r>
              <a:rPr lang="en-US" sz="2800" dirty="0" smtClean="0"/>
              <a:t>Boston Massacre</a:t>
            </a:r>
          </a:p>
          <a:p>
            <a:pPr marL="514350" indent="-514350">
              <a:buFont typeface="Arial" pitchFamily="34" charset="0"/>
              <a:buAutoNum type="arabicPeriod"/>
            </a:pPr>
            <a:r>
              <a:rPr lang="en-US" sz="2800" dirty="0" smtClean="0"/>
              <a:t>Boston Tea Party</a:t>
            </a:r>
          </a:p>
          <a:p>
            <a:pPr marL="514350" indent="-514350">
              <a:buFont typeface="Arial" pitchFamily="34" charset="0"/>
              <a:buAutoNum type="arabicPeriod"/>
            </a:pPr>
            <a:r>
              <a:rPr lang="en-US" sz="2800" dirty="0" smtClean="0"/>
              <a:t>Intolerable Acts</a:t>
            </a:r>
          </a:p>
          <a:p>
            <a:pPr marL="514350" indent="-514350">
              <a:buFont typeface="Arial" pitchFamily="34" charset="0"/>
              <a:buAutoNum type="arabicPeriod"/>
            </a:pPr>
            <a:r>
              <a:rPr lang="en-US" sz="2800" dirty="0" smtClean="0"/>
              <a:t>1</a:t>
            </a:r>
            <a:r>
              <a:rPr lang="en-US" sz="2800" baseline="30000" dirty="0" smtClean="0"/>
              <a:t>st</a:t>
            </a:r>
            <a:r>
              <a:rPr lang="en-US" sz="2800" dirty="0" smtClean="0"/>
              <a:t> Continental Congress</a:t>
            </a:r>
          </a:p>
          <a:p>
            <a:pPr marL="514350" indent="-514350">
              <a:buFont typeface="Arial" pitchFamily="34" charset="0"/>
              <a:buAutoNum type="arabicPeriod"/>
            </a:pPr>
            <a:r>
              <a:rPr lang="en-US" sz="2800" dirty="0" smtClean="0"/>
              <a:t>Lexington and Concord</a:t>
            </a:r>
            <a:endParaRPr lang="en-US" sz="28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Where do our natural rights come from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222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The Constitution</a:t>
            </a:r>
          </a:p>
          <a:p>
            <a:pPr marL="514350" indent="-514350">
              <a:buFont typeface="Arial" pitchFamily="34" charset="0"/>
              <a:buAutoNum type="arabicPeriod"/>
            </a:pPr>
            <a:r>
              <a:rPr lang="en-US" dirty="0" smtClean="0"/>
              <a:t>The Government</a:t>
            </a:r>
          </a:p>
          <a:p>
            <a:pPr marL="514350" indent="-514350">
              <a:buFont typeface="Arial" pitchFamily="34" charset="0"/>
              <a:buAutoNum type="arabicPeriod"/>
            </a:pPr>
            <a:r>
              <a:rPr lang="en-US" dirty="0" smtClean="0"/>
              <a:t>Each Other</a:t>
            </a:r>
          </a:p>
          <a:p>
            <a:pPr marL="514350" indent="-514350">
              <a:buFont typeface="Arial" pitchFamily="34" charset="0"/>
              <a:buAutoNum type="arabicPeriod"/>
            </a:pPr>
            <a:r>
              <a:rPr lang="en-US" dirty="0" smtClean="0"/>
              <a:t>God</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According to the “Social Contract”, what is the purpose of government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325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Conduct War</a:t>
            </a:r>
          </a:p>
          <a:p>
            <a:pPr marL="514350" indent="-514350">
              <a:buFont typeface="Arial" pitchFamily="34" charset="0"/>
              <a:buAutoNum type="arabicPeriod"/>
            </a:pPr>
            <a:r>
              <a:rPr lang="en-US" dirty="0" smtClean="0"/>
              <a:t>Conclude Peace</a:t>
            </a:r>
          </a:p>
          <a:p>
            <a:pPr marL="514350" indent="-514350">
              <a:buFont typeface="Arial" pitchFamily="34" charset="0"/>
              <a:buAutoNum type="arabicPeriod"/>
            </a:pPr>
            <a:r>
              <a:rPr lang="en-US" dirty="0" smtClean="0"/>
              <a:t>Establish Commerce</a:t>
            </a:r>
          </a:p>
          <a:p>
            <a:pPr marL="514350" indent="-514350">
              <a:buFont typeface="Arial" pitchFamily="34" charset="0"/>
              <a:buAutoNum type="arabicPeriod"/>
            </a:pPr>
            <a:r>
              <a:rPr lang="en-US" dirty="0" smtClean="0"/>
              <a:t>Protect Individual Rights.</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304800"/>
            <a:ext cx="8229600" cy="1143000"/>
          </a:xfrm>
        </p:spPr>
        <p:txBody>
          <a:bodyPr>
            <a:noAutofit/>
          </a:bodyPr>
          <a:lstStyle/>
          <a:p>
            <a:r>
              <a:rPr lang="en-US" sz="3200" dirty="0" smtClean="0"/>
              <a:t>What treaty ended the Revolutionary War and gave America its official independence ?</a:t>
            </a:r>
            <a:endParaRPr lang="en-US" sz="3200" dirty="0"/>
          </a:p>
        </p:txBody>
      </p:sp>
      <p:graphicFrame>
        <p:nvGraphicFramePr>
          <p:cNvPr id="4" name="TPChart"/>
          <p:cNvGraphicFramePr>
            <a:graphicFrameLocks noChangeAspect="1"/>
          </p:cNvGraphicFramePr>
          <p:nvPr/>
        </p:nvGraphicFramePr>
        <p:xfrm>
          <a:off x="4572000" y="1714500"/>
          <a:ext cx="4572000" cy="5143500"/>
        </p:xfrm>
        <a:graphic>
          <a:graphicData uri="http://schemas.openxmlformats.org/presentationml/2006/ole">
            <p:oleObj spid="_x0000_s5427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Treaty of Paris 1763</a:t>
            </a:r>
          </a:p>
          <a:p>
            <a:pPr marL="514350" indent="-514350">
              <a:buFont typeface="Arial" pitchFamily="34" charset="0"/>
              <a:buAutoNum type="arabicPeriod"/>
            </a:pPr>
            <a:r>
              <a:rPr lang="en-US" dirty="0" smtClean="0"/>
              <a:t>Treaty of Paris 1783</a:t>
            </a:r>
          </a:p>
          <a:p>
            <a:pPr marL="514350" indent="-514350">
              <a:buFont typeface="Arial" pitchFamily="34" charset="0"/>
              <a:buAutoNum type="arabicPeriod"/>
            </a:pPr>
            <a:r>
              <a:rPr lang="en-US" dirty="0" smtClean="0"/>
              <a:t>Treaty of Ghent 1815</a:t>
            </a:r>
          </a:p>
          <a:p>
            <a:pPr marL="514350" indent="-514350">
              <a:buFont typeface="Arial" pitchFamily="34" charset="0"/>
              <a:buAutoNum type="arabicPeriod"/>
            </a:pPr>
            <a:r>
              <a:rPr lang="en-US" dirty="0" smtClean="0"/>
              <a:t>Treaty of Versailles 1919</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What was the final major battle of the War of Independence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529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Saratoga</a:t>
            </a:r>
          </a:p>
          <a:p>
            <a:pPr marL="514350" indent="-514350">
              <a:buFont typeface="Arial" pitchFamily="34" charset="0"/>
              <a:buAutoNum type="arabicPeriod"/>
            </a:pPr>
            <a:r>
              <a:rPr lang="en-US" dirty="0" smtClean="0"/>
              <a:t>Bunker Hill</a:t>
            </a:r>
          </a:p>
          <a:p>
            <a:pPr marL="514350" indent="-514350">
              <a:buFont typeface="Arial" pitchFamily="34" charset="0"/>
              <a:buAutoNum type="arabicPeriod"/>
            </a:pPr>
            <a:r>
              <a:rPr lang="en-US" dirty="0" smtClean="0"/>
              <a:t>Trenton</a:t>
            </a:r>
          </a:p>
          <a:p>
            <a:pPr marL="514350" indent="-514350">
              <a:buFont typeface="Arial" pitchFamily="34" charset="0"/>
              <a:buAutoNum type="arabicPeriod"/>
            </a:pPr>
            <a:r>
              <a:rPr lang="en-US" dirty="0" smtClean="0"/>
              <a:t>Yorktown</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Where in the Colonies did the British count on the most loyalist support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632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New England</a:t>
            </a:r>
          </a:p>
          <a:p>
            <a:pPr marL="514350" indent="-514350">
              <a:buFont typeface="Arial" pitchFamily="34" charset="0"/>
              <a:buAutoNum type="arabicPeriod"/>
            </a:pPr>
            <a:r>
              <a:rPr lang="en-US" dirty="0" smtClean="0"/>
              <a:t>Middle Colonies</a:t>
            </a:r>
          </a:p>
          <a:p>
            <a:pPr marL="514350" indent="-514350">
              <a:buFont typeface="Arial" pitchFamily="34" charset="0"/>
              <a:buAutoNum type="arabicPeriod"/>
            </a:pPr>
            <a:r>
              <a:rPr lang="en-US" dirty="0" smtClean="0"/>
              <a:t>Southern Colonies</a:t>
            </a:r>
          </a:p>
          <a:p>
            <a:pPr marL="514350" indent="-514350">
              <a:buFont typeface="Arial" pitchFamily="34" charset="0"/>
              <a:buAutoNum type="arabicPeriod"/>
            </a:pPr>
            <a:r>
              <a:rPr lang="en-US" dirty="0" smtClean="0"/>
              <a:t>Back Country</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What foreign mercenaries did the British hire to fight in America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734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Canadian Militia</a:t>
            </a:r>
          </a:p>
          <a:p>
            <a:pPr marL="514350" indent="-514350">
              <a:buFont typeface="Arial" pitchFamily="34" charset="0"/>
              <a:buAutoNum type="arabicPeriod"/>
            </a:pPr>
            <a:r>
              <a:rPr lang="en-US" dirty="0" smtClean="0"/>
              <a:t>French </a:t>
            </a:r>
            <a:r>
              <a:rPr lang="en-US" dirty="0" err="1" smtClean="0"/>
              <a:t>Hugenots</a:t>
            </a:r>
            <a:endParaRPr lang="en-US" dirty="0" smtClean="0"/>
          </a:p>
          <a:p>
            <a:pPr marL="514350" indent="-514350">
              <a:buFont typeface="Arial" pitchFamily="34" charset="0"/>
              <a:buAutoNum type="arabicPeriod"/>
            </a:pPr>
            <a:r>
              <a:rPr lang="en-US" dirty="0" smtClean="0"/>
              <a:t>Hessians</a:t>
            </a:r>
          </a:p>
          <a:p>
            <a:pPr marL="514350" indent="-514350">
              <a:buFont typeface="Arial" pitchFamily="34" charset="0"/>
              <a:buAutoNum type="arabicPeriod"/>
            </a:pPr>
            <a:r>
              <a:rPr lang="en-US" dirty="0" smtClean="0"/>
              <a:t>Swiss Guards</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Which foreign country helped America win its independence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837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France</a:t>
            </a:r>
          </a:p>
          <a:p>
            <a:pPr marL="514350" indent="-514350">
              <a:buFont typeface="Arial" pitchFamily="34" charset="0"/>
              <a:buAutoNum type="arabicPeriod"/>
            </a:pPr>
            <a:r>
              <a:rPr lang="en-US" dirty="0" smtClean="0"/>
              <a:t>Netherlands</a:t>
            </a:r>
          </a:p>
          <a:p>
            <a:pPr marL="514350" indent="-514350">
              <a:buFont typeface="Arial" pitchFamily="34" charset="0"/>
              <a:buAutoNum type="arabicPeriod"/>
            </a:pPr>
            <a:r>
              <a:rPr lang="en-US" dirty="0" smtClean="0"/>
              <a:t>Spain</a:t>
            </a:r>
          </a:p>
          <a:p>
            <a:pPr marL="514350" indent="-514350">
              <a:buFont typeface="Arial" pitchFamily="34" charset="0"/>
              <a:buAutoNum type="arabicPeriod"/>
            </a:pPr>
            <a:r>
              <a:rPr lang="en-US" dirty="0" smtClean="0"/>
              <a:t>All of the Above</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In the 1750’s, which of the following was the largest colony by population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205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Massachusetts</a:t>
            </a:r>
            <a:endParaRPr lang="en-US" dirty="0" smtClean="0"/>
          </a:p>
          <a:p>
            <a:pPr marL="514350" indent="-514350">
              <a:buFont typeface="Arial" pitchFamily="34" charset="0"/>
              <a:buAutoNum type="arabicPeriod"/>
            </a:pPr>
            <a:r>
              <a:rPr lang="en-US" dirty="0" smtClean="0"/>
              <a:t>New York</a:t>
            </a:r>
          </a:p>
          <a:p>
            <a:pPr marL="514350" indent="-514350">
              <a:buFont typeface="Arial" pitchFamily="34" charset="0"/>
              <a:buAutoNum type="arabicPeriod"/>
            </a:pPr>
            <a:r>
              <a:rPr lang="en-US" dirty="0" smtClean="0"/>
              <a:t>Pennsylvania</a:t>
            </a:r>
          </a:p>
          <a:p>
            <a:pPr marL="514350" indent="-514350">
              <a:buFont typeface="Arial" pitchFamily="34" charset="0"/>
              <a:buAutoNum type="arabicPeriod"/>
            </a:pPr>
            <a:r>
              <a:rPr lang="en-US" dirty="0" smtClean="0"/>
              <a:t>Virginia</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Autofit/>
          </a:bodyPr>
          <a:lstStyle/>
          <a:p>
            <a:r>
              <a:rPr lang="en-US" sz="2800" dirty="0" smtClean="0"/>
              <a:t>What American victory helped persuade France to agree to a military alliance by which it sent its navy and army to fight on our side ?</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5939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Ticonderoga</a:t>
            </a:r>
          </a:p>
          <a:p>
            <a:pPr marL="514350" indent="-514350">
              <a:buFont typeface="Arial" pitchFamily="34" charset="0"/>
              <a:buAutoNum type="arabicPeriod"/>
            </a:pPr>
            <a:r>
              <a:rPr lang="en-US" dirty="0" smtClean="0"/>
              <a:t>Trenton</a:t>
            </a:r>
          </a:p>
          <a:p>
            <a:pPr marL="514350" indent="-514350">
              <a:buFont typeface="Arial" pitchFamily="34" charset="0"/>
              <a:buAutoNum type="arabicPeriod"/>
            </a:pPr>
            <a:r>
              <a:rPr lang="en-US" dirty="0" smtClean="0"/>
              <a:t>Long Island</a:t>
            </a:r>
          </a:p>
          <a:p>
            <a:pPr marL="514350" indent="-514350">
              <a:buFont typeface="Arial" pitchFamily="34" charset="0"/>
              <a:buAutoNum type="arabicPeriod"/>
            </a:pPr>
            <a:r>
              <a:rPr lang="en-US" dirty="0" smtClean="0"/>
              <a:t>Saratoga</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a:bodyPr>
          <a:lstStyle/>
          <a:p>
            <a:r>
              <a:rPr lang="en-US" sz="3200" dirty="0" smtClean="0"/>
              <a:t>What major Colonial City did British troops occupy during the Revolutionary War ?</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6041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Boston</a:t>
            </a:r>
          </a:p>
          <a:p>
            <a:pPr marL="514350" indent="-514350">
              <a:buFont typeface="Arial" pitchFamily="34" charset="0"/>
              <a:buAutoNum type="arabicPeriod"/>
            </a:pPr>
            <a:r>
              <a:rPr lang="en-US" dirty="0" smtClean="0"/>
              <a:t>New York</a:t>
            </a:r>
          </a:p>
          <a:p>
            <a:pPr marL="514350" indent="-514350">
              <a:buFont typeface="Arial" pitchFamily="34" charset="0"/>
              <a:buAutoNum type="arabicPeriod"/>
            </a:pPr>
            <a:r>
              <a:rPr lang="en-US" dirty="0" smtClean="0"/>
              <a:t>Philadelphia</a:t>
            </a:r>
          </a:p>
          <a:p>
            <a:pPr marL="514350" indent="-514350">
              <a:buFont typeface="Arial" pitchFamily="34" charset="0"/>
              <a:buAutoNum type="arabicPeriod"/>
            </a:pPr>
            <a:r>
              <a:rPr lang="en-US" dirty="0" smtClean="0"/>
              <a:t>Charleston</a:t>
            </a:r>
          </a:p>
          <a:p>
            <a:pPr marL="514350" indent="-514350">
              <a:buFont typeface="Arial" pitchFamily="34" charset="0"/>
              <a:buAutoNum type="arabicPeriod"/>
            </a:pPr>
            <a:r>
              <a:rPr lang="en-US" dirty="0" smtClean="0"/>
              <a:t>All of the Above</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04800" y="304800"/>
            <a:ext cx="8229600" cy="1143000"/>
          </a:xfrm>
        </p:spPr>
        <p:txBody>
          <a:bodyPr>
            <a:normAutofit/>
          </a:bodyPr>
          <a:lstStyle/>
          <a:p>
            <a:r>
              <a:rPr lang="en-US" sz="3200" dirty="0" smtClean="0"/>
              <a:t>Where did Washington and the Continental Army suffer their harshest winter ?</a:t>
            </a:r>
            <a:endParaRPr lang="en-US" sz="32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6144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Quebec</a:t>
            </a:r>
          </a:p>
          <a:p>
            <a:pPr marL="514350" indent="-514350">
              <a:buFont typeface="Arial" pitchFamily="34" charset="0"/>
              <a:buAutoNum type="arabicPeriod"/>
            </a:pPr>
            <a:r>
              <a:rPr lang="en-US" dirty="0" smtClean="0"/>
              <a:t>New York City</a:t>
            </a:r>
          </a:p>
          <a:p>
            <a:pPr marL="514350" indent="-514350">
              <a:buFont typeface="Arial" pitchFamily="34" charset="0"/>
              <a:buAutoNum type="arabicPeriod"/>
            </a:pPr>
            <a:r>
              <a:rPr lang="en-US" dirty="0" smtClean="0"/>
              <a:t>Valley Forge</a:t>
            </a:r>
          </a:p>
          <a:p>
            <a:pPr marL="514350" indent="-514350">
              <a:buFont typeface="Arial" pitchFamily="34" charset="0"/>
              <a:buAutoNum type="arabicPeriod"/>
            </a:pPr>
            <a:r>
              <a:rPr lang="en-US" dirty="0" smtClean="0"/>
              <a:t>West Point</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What was Britain’s greatest advantage during the war in your opinion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6246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Professional Army</a:t>
            </a:r>
          </a:p>
          <a:p>
            <a:pPr marL="514350" indent="-514350">
              <a:buFont typeface="Arial" pitchFamily="34" charset="0"/>
              <a:buAutoNum type="arabicPeriod"/>
            </a:pPr>
            <a:r>
              <a:rPr lang="en-US" dirty="0" smtClean="0"/>
              <a:t>Huge Navy</a:t>
            </a:r>
          </a:p>
          <a:p>
            <a:pPr marL="514350" indent="-514350">
              <a:buFont typeface="Arial" pitchFamily="34" charset="0"/>
              <a:buAutoNum type="arabicPeriod"/>
            </a:pPr>
            <a:r>
              <a:rPr lang="en-US" dirty="0" smtClean="0"/>
              <a:t>Ample Supply of Weapons, Ammo, Food, Uniforms</a:t>
            </a:r>
          </a:p>
          <a:p>
            <a:pPr marL="514350" indent="-514350">
              <a:buFont typeface="Arial" pitchFamily="34" charset="0"/>
              <a:buAutoNum type="arabicPeriod"/>
            </a:pPr>
            <a:r>
              <a:rPr lang="en-US" dirty="0" smtClean="0"/>
              <a:t>Support of Loyalists and Native Americans</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What was America’s greatest advantage in the war in your opinion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63490"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Patriotism</a:t>
            </a:r>
          </a:p>
          <a:p>
            <a:pPr marL="514350" indent="-514350">
              <a:buFont typeface="Arial" pitchFamily="34" charset="0"/>
              <a:buAutoNum type="arabicPeriod"/>
            </a:pPr>
            <a:r>
              <a:rPr lang="en-US" dirty="0" smtClean="0"/>
              <a:t>Fighting on own Territory</a:t>
            </a:r>
          </a:p>
          <a:p>
            <a:pPr marL="514350" indent="-514350">
              <a:buFont typeface="Arial" pitchFamily="34" charset="0"/>
              <a:buAutoNum type="arabicPeriod"/>
            </a:pPr>
            <a:r>
              <a:rPr lang="en-US" dirty="0" smtClean="0"/>
              <a:t>Support of Foreign Countries</a:t>
            </a:r>
          </a:p>
          <a:p>
            <a:pPr marL="514350" indent="-514350">
              <a:buFont typeface="Arial" pitchFamily="34" charset="0"/>
              <a:buAutoNum type="arabicPeriod"/>
            </a:pPr>
            <a:r>
              <a:rPr lang="en-US" dirty="0" smtClean="0"/>
              <a:t>Military Leadership</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What contested territory saw the first battles of the French and Indian War ?</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307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Great Lakes</a:t>
            </a:r>
          </a:p>
          <a:p>
            <a:pPr marL="514350" indent="-514350">
              <a:buFont typeface="Arial" pitchFamily="34" charset="0"/>
              <a:buAutoNum type="arabicPeriod"/>
            </a:pPr>
            <a:r>
              <a:rPr lang="en-US" dirty="0" smtClean="0"/>
              <a:t>Upstate New York</a:t>
            </a:r>
          </a:p>
          <a:p>
            <a:pPr marL="514350" indent="-514350">
              <a:buFont typeface="Arial" pitchFamily="34" charset="0"/>
              <a:buAutoNum type="arabicPeriod"/>
            </a:pPr>
            <a:r>
              <a:rPr lang="en-US" dirty="0" smtClean="0"/>
              <a:t>Ohio Valley</a:t>
            </a:r>
          </a:p>
          <a:p>
            <a:pPr marL="514350" indent="-514350">
              <a:buFont typeface="Arial" pitchFamily="34" charset="0"/>
              <a:buAutoNum type="arabicPeriod"/>
            </a:pPr>
            <a:r>
              <a:rPr lang="en-US" dirty="0" smtClean="0"/>
              <a:t>Florida</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6"/>
            <a:ext cx="8229600" cy="1630363"/>
          </a:xfrm>
        </p:spPr>
        <p:txBody>
          <a:bodyPr>
            <a:normAutofit/>
          </a:bodyPr>
          <a:lstStyle/>
          <a:p>
            <a:r>
              <a:rPr lang="en-US" sz="2400" dirty="0" smtClean="0"/>
              <a:t>Where was the decisive battle of the French and Indian war fought that led to an end to fighting in North America and ultimate English victory in the war ?</a:t>
            </a:r>
            <a:endParaRPr lang="en-US" sz="2400" dirty="0"/>
          </a:p>
        </p:txBody>
      </p:sp>
      <p:graphicFrame>
        <p:nvGraphicFramePr>
          <p:cNvPr id="4" name="TPChart"/>
          <p:cNvGraphicFramePr>
            <a:graphicFrameLocks noChangeAspect="1"/>
          </p:cNvGraphicFramePr>
          <p:nvPr/>
        </p:nvGraphicFramePr>
        <p:xfrm>
          <a:off x="4343400" y="2209800"/>
          <a:ext cx="3759200" cy="4229100"/>
        </p:xfrm>
        <a:graphic>
          <a:graphicData uri="http://schemas.openxmlformats.org/presentationml/2006/ole">
            <p:oleObj spid="_x0000_s5122"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304800" y="1981200"/>
            <a:ext cx="4114800" cy="4525963"/>
          </a:xfrm>
        </p:spPr>
        <p:txBody>
          <a:bodyPr>
            <a:noAutofit/>
          </a:bodyPr>
          <a:lstStyle/>
          <a:p>
            <a:pPr marL="514350" indent="-514350">
              <a:buFont typeface="Arial" pitchFamily="34" charset="0"/>
              <a:buAutoNum type="arabicPeriod"/>
            </a:pPr>
            <a:r>
              <a:rPr lang="en-US" dirty="0" smtClean="0"/>
              <a:t>Paris</a:t>
            </a:r>
          </a:p>
          <a:p>
            <a:pPr marL="514350" indent="-514350">
              <a:buFont typeface="Arial" pitchFamily="34" charset="0"/>
              <a:buAutoNum type="arabicPeriod"/>
            </a:pPr>
            <a:r>
              <a:rPr lang="en-US" dirty="0" smtClean="0"/>
              <a:t>Quebec</a:t>
            </a:r>
          </a:p>
          <a:p>
            <a:pPr marL="514350" indent="-514350">
              <a:buFont typeface="Arial" pitchFamily="34" charset="0"/>
              <a:buAutoNum type="arabicPeriod"/>
            </a:pPr>
            <a:r>
              <a:rPr lang="en-US" dirty="0" smtClean="0"/>
              <a:t>Albany</a:t>
            </a:r>
          </a:p>
          <a:p>
            <a:pPr marL="514350" indent="-514350">
              <a:buFont typeface="Arial" pitchFamily="34" charset="0"/>
              <a:buAutoNum type="arabicPeriod"/>
            </a:pPr>
            <a:r>
              <a:rPr lang="en-US" dirty="0" smtClean="0"/>
              <a:t>Pittsburgh</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rmAutofit fontScale="90000"/>
          </a:bodyPr>
          <a:lstStyle/>
          <a:p>
            <a:r>
              <a:rPr lang="en-US" dirty="0" smtClean="0"/>
              <a:t>In your opinion, who gained the most from the French and Indian War?</a:t>
            </a:r>
            <a:endParaRPr lang="en-US"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6146"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The French</a:t>
            </a:r>
          </a:p>
          <a:p>
            <a:pPr marL="514350" indent="-514350">
              <a:buFont typeface="Arial" pitchFamily="34" charset="0"/>
              <a:buAutoNum type="arabicPeriod"/>
            </a:pPr>
            <a:r>
              <a:rPr lang="en-US" dirty="0" smtClean="0"/>
              <a:t>Native Americans</a:t>
            </a:r>
          </a:p>
          <a:p>
            <a:pPr marL="514350" indent="-514350">
              <a:buFont typeface="Arial" pitchFamily="34" charset="0"/>
              <a:buAutoNum type="arabicPeriod"/>
            </a:pPr>
            <a:r>
              <a:rPr lang="en-US" dirty="0" smtClean="0"/>
              <a:t>American Colonies</a:t>
            </a:r>
          </a:p>
          <a:p>
            <a:pPr marL="514350" indent="-514350">
              <a:buFont typeface="Arial" pitchFamily="34" charset="0"/>
              <a:buAutoNum type="arabicPeriod"/>
            </a:pPr>
            <a:r>
              <a:rPr lang="en-US" dirty="0" smtClean="0"/>
              <a:t>The British</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Autofit/>
          </a:bodyPr>
          <a:lstStyle/>
          <a:p>
            <a:r>
              <a:rPr lang="en-US" sz="2400" dirty="0" smtClean="0"/>
              <a:t>Which Ottawa chief led the Native American rebellion against the British and American colonists who moved into the Ohio Valley and Great Lakes area after the Treaty of Paris.</a:t>
            </a:r>
            <a:endParaRPr lang="en-US" sz="24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8194"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Joseph Brant</a:t>
            </a:r>
          </a:p>
          <a:p>
            <a:pPr marL="514350" indent="-514350">
              <a:buFont typeface="Arial" pitchFamily="34" charset="0"/>
              <a:buAutoNum type="arabicPeriod"/>
            </a:pPr>
            <a:r>
              <a:rPr lang="en-US" dirty="0" smtClean="0"/>
              <a:t>Hiawatha</a:t>
            </a:r>
          </a:p>
          <a:p>
            <a:pPr marL="514350" indent="-514350">
              <a:buFont typeface="Arial" pitchFamily="34" charset="0"/>
              <a:buAutoNum type="arabicPeriod"/>
            </a:pPr>
            <a:r>
              <a:rPr lang="en-US" dirty="0" smtClean="0"/>
              <a:t>Tecumseh</a:t>
            </a:r>
          </a:p>
          <a:p>
            <a:pPr marL="514350" indent="-514350">
              <a:buFont typeface="Arial" pitchFamily="34" charset="0"/>
              <a:buAutoNum type="arabicPeriod"/>
            </a:pPr>
            <a:r>
              <a:rPr lang="en-US" dirty="0" smtClean="0"/>
              <a:t>Pontiac</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274637"/>
            <a:ext cx="8229600" cy="1143000"/>
          </a:xfrm>
        </p:spPr>
        <p:txBody>
          <a:bodyPr>
            <a:noAutofit/>
          </a:bodyPr>
          <a:lstStyle/>
          <a:p>
            <a:r>
              <a:rPr lang="en-US" sz="2800" dirty="0" smtClean="0"/>
              <a:t>To prevent future conflict with natives after Pontiac’s Rebellion, Britain forbade further colonial settlements west of the Appalachians through what act ?</a:t>
            </a:r>
            <a:endParaRPr lang="en-US" sz="2800" dirty="0"/>
          </a:p>
        </p:txBody>
      </p:sp>
      <p:graphicFrame>
        <p:nvGraphicFramePr>
          <p:cNvPr id="4" name="TPChart"/>
          <p:cNvGraphicFramePr>
            <a:graphicFrameLocks noChangeAspect="1"/>
          </p:cNvGraphicFramePr>
          <p:nvPr/>
        </p:nvGraphicFramePr>
        <p:xfrm>
          <a:off x="4508500" y="1651000"/>
          <a:ext cx="4572000" cy="5143500"/>
        </p:xfrm>
        <a:graphic>
          <a:graphicData uri="http://schemas.openxmlformats.org/presentationml/2006/ole">
            <p:oleObj spid="_x0000_s9218" name="Chart" r:id="rId5" imgW="4572000" imgH="5143470" progId="MSGraph.Chart.8">
              <p:embed followColorScheme="full"/>
            </p:oleObj>
          </a:graphicData>
        </a:graphic>
      </p:graphicFrame>
      <p:sp>
        <p:nvSpPr>
          <p:cNvPr id="3" name="TPAnswers"/>
          <p:cNvSpPr>
            <a:spLocks noGrp="1"/>
          </p:cNvSpPr>
          <p:nvPr>
            <p:ph type="body" idx="1"/>
            <p:custDataLst>
              <p:tags r:id="rId3"/>
            </p:custDataLst>
          </p:nvPr>
        </p:nvSpPr>
        <p:spPr>
          <a:xfrm>
            <a:off x="457200" y="1600200"/>
            <a:ext cx="4114800" cy="4525963"/>
          </a:xfrm>
        </p:spPr>
        <p:txBody>
          <a:bodyPr>
            <a:noAutofit/>
          </a:bodyPr>
          <a:lstStyle/>
          <a:p>
            <a:pPr marL="514350" indent="-514350">
              <a:buFont typeface="Arial" pitchFamily="34" charset="0"/>
              <a:buAutoNum type="arabicPeriod"/>
            </a:pPr>
            <a:r>
              <a:rPr lang="en-US" dirty="0" smtClean="0"/>
              <a:t>Quartering Act</a:t>
            </a:r>
          </a:p>
          <a:p>
            <a:pPr marL="514350" indent="-514350">
              <a:buFont typeface="Arial" pitchFamily="34" charset="0"/>
              <a:buAutoNum type="arabicPeriod"/>
            </a:pPr>
            <a:r>
              <a:rPr lang="en-US" dirty="0" smtClean="0"/>
              <a:t>Stamp Act</a:t>
            </a:r>
          </a:p>
          <a:p>
            <a:pPr marL="514350" indent="-514350">
              <a:buFont typeface="Arial" pitchFamily="34" charset="0"/>
              <a:buAutoNum type="arabicPeriod"/>
            </a:pPr>
            <a:r>
              <a:rPr lang="en-US" dirty="0" smtClean="0"/>
              <a:t>Proclamation Act</a:t>
            </a:r>
          </a:p>
          <a:p>
            <a:pPr marL="514350" indent="-514350">
              <a:buFont typeface="Arial" pitchFamily="34" charset="0"/>
              <a:buAutoNum type="arabicPeriod"/>
            </a:pPr>
            <a:r>
              <a:rPr lang="en-US" dirty="0" smtClean="0"/>
              <a:t>Sugar Act</a:t>
            </a:r>
            <a:endParaRPr 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repeatDur="0" restart="neve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POWERPOINTVERSION" val="12.0"/>
  <p:tag name="TPVERSION" val="2008"/>
  <p:tag name="PPVERSION" val="12.0"/>
  <p:tag name="TPFULLVERSION" val="4.2.3.231"/>
  <p:tag name="DELIMITERS" val="3.1"/>
  <p:tag name="SHOWBARVISIBLE" val="True"/>
  <p:tag name="EXPANDSHOWBAR" val="True"/>
  <p:tag name="USESECONDARYMONITOR" val="True"/>
  <p:tag name="SAVECSVWITHSESSION" val="False"/>
  <p:tag name="CSVFORMAT" val="0"/>
  <p:tag name="BULLETTYPE" val="3"/>
  <p:tag name="ANSWERNOWSTYLE" val="-1"/>
  <p:tag name="ANSWERNOWTEXT" val="Answer Now"/>
  <p:tag name="COUNTDOWNSTYLE" val="-1"/>
  <p:tag name="RESPCOUNTERSTYLE" val="-1"/>
  <p:tag name="RESPCOUNTERFORMAT" val="0"/>
  <p:tag name="RESPTABLESTYLE" val="-1"/>
  <p:tag name="COUNTDOWNSECONDS" val="10"/>
  <p:tag name="INPUTSOURCE" val="1"/>
  <p:tag name="NUMRESPONSES" val="1"/>
  <p:tag name="ALLOWDUPLICATES" val="False"/>
  <p:tag name="BACKUPSESSIONS" val="True"/>
  <p:tag name="BACKUPMAINTENANCE" val="7"/>
  <p:tag name="CHARTVALUEFORMAT" val="0%"/>
  <p:tag name="AUTOADVANCE" val="False"/>
  <p:tag name="REVIEWONLY" val="False"/>
  <p:tag name="ROTATIONINTERVAL" val="2"/>
  <p:tag name="AUTOUPDATEALIASES" val="True"/>
  <p:tag name="STDCHART" val="1"/>
  <p:tag name="RACEENDPOINTS" val="0"/>
  <p:tag name="RACERSMAXDISPLAYED" val="0"/>
  <p:tag name="RACEANIMATIONSPEED" val="3"/>
  <p:tag name="SKIPREMAININGRACESLIDES" val="True"/>
  <p:tag name="PARTICIPANTSINLEADERBOARD" val="5"/>
  <p:tag name="TEAMSINLEADERBOARD" val="5"/>
  <p:tag name="MAXRESPONDERS" val="5"/>
  <p:tag name="BUBBLENAMEVISIBLE" val="True"/>
  <p:tag name="BUBBLESIZEVISIBLE" val="True"/>
  <p:tag name="BUBBLEVALUEFORMAT" val="0.0"/>
  <p:tag name="BUBBLEGROUPING" val="3"/>
  <p:tag name="DEFAULTNUMTEAMS" val="5"/>
  <p:tag name="CUSTOMGRIDBACKCOLOR" val="-2830136"/>
  <p:tag name="CUSTOMCELLFORECOLOR" val="-16777216"/>
  <p:tag name="CUSTOMCELLBACKCOLOR1" val="-657956"/>
  <p:tag name="CUSTOMCELLBACKCOLOR2" val="-13395457"/>
  <p:tag name="CUSTOMCELLBACKCOLOR3" val="-268652"/>
  <p:tag name="CUSTOMCELLBACKCOLOR4" val="-8355712"/>
  <p:tag name="USESCHEMECOLORS" val="True"/>
  <p:tag name="DISPLAYNAME" val="True"/>
  <p:tag name="DISPLAYDEVICENUMBER" val="True"/>
  <p:tag name="DISPLAYDEVICEID" val="True"/>
  <p:tag name="GRIDOPACITY" val="90"/>
  <p:tag name="GRIDROTATIONINTERVAL" val="2"/>
  <p:tag name="AUTOSIZEGRID" val="True"/>
  <p:tag name="GRIDSIZE" val="{Width=800, Height=600}"/>
  <p:tag name="GRIDPOSITION" val="1"/>
  <p:tag name="POLLINGCYCLE" val="2"/>
  <p:tag name="CHARTCOLORS" val="0"/>
  <p:tag name="CHARTLABELS" val="0"/>
  <p:tag name="RESETCHARTS" val="True"/>
  <p:tag name="INCLUDENONRESPONDERS" val="False"/>
  <p:tag name="MULTIRESPDIVISOR" val="1"/>
  <p:tag name="PARTLISTDEFAULT" val="0"/>
  <p:tag name="INCLUDEPPT" val="True"/>
  <p:tag name="ALLOWUSERFEEDBACK" val="True"/>
  <p:tag name="CORRECTPOINTVALUE" val="100"/>
  <p:tag name="INCORRECTPOINTVALUE" val="0"/>
  <p:tag name="REALTIMEBACKUP" val="False"/>
  <p:tag name="REALTIMEBACKUPPATH" val="(None)"/>
  <p:tag name="ZEROBASED" val="False"/>
  <p:tag name="AUTOADJUSTPARTRANGE" val="True"/>
  <p:tag name="CHARTSCALE" val="True"/>
  <p:tag name="ADVANCEDSETTINGSVIEW" val="False"/>
  <p:tag name="FIBDISPLAYRESULTS" val="True"/>
  <p:tag name="FIBNUMRESULTS" val="5"/>
  <p:tag name="FIBINCLUDEOTHER" val="True"/>
  <p:tag name="FIBDISPLAYKEYWORDS" val="True"/>
  <p:tag name="PRRESPONSE1" val="10"/>
  <p:tag name="PRRESPONSE2" val="9"/>
  <p:tag name="PRRESPONSE3" val="8"/>
  <p:tag name="PRRESPONSE4" val="7"/>
  <p:tag name="PRRESPONSE5" val="6"/>
  <p:tag name="PRRESPONSE6" val="5"/>
  <p:tag name="PRRESPONSE7" val="4"/>
  <p:tag name="PRRESPONSE8" val="3"/>
  <p:tag name="PRRESPONSE9" val="2"/>
  <p:tag name="PRRESPONSE10" val="1"/>
  <p:tag name="SHOWFLASHWARNING" val="True"/>
  <p:tag name="ALWAYSOPENPOLL" val="False"/>
</p:tagLst>
</file>

<file path=ppt/tags/tag10.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ere was the decisive battle of the French and Indian war fought that led to an end to fighting in North America and ultimate English victory in the war ?"/>
  <p:tag name="ANSWERSALIAS" val="Paris|smicln|Quebec|smicln|Albany|smicln|Pittsburgh"/>
  <p:tag name="SLIDEORDER" val="3"/>
  <p:tag name="SLIDEGUID" val="295FB79EF10D41FE9DC8A5018FEFB59C"/>
  <p:tag name="VALUES" val="Incorrect|smicln|Correct|smicln|Incorrect|smicln|Incorrect"/>
  <p:tag name="RESPONSESGATHERED" val="True"/>
  <p:tag name="TOTALRESPONSES" val="18"/>
  <p:tag name="RESPONSECOUNT" val="18"/>
  <p:tag name="SLICED" val="False"/>
  <p:tag name="RESPONSES" val="-;2;2;4;2;2;-;-;2;2;-;-;-;-;2;2;2;2;2;2;-;4;2;2;3;2;"/>
  <p:tag name="CHARTSTRINGSTD" val="0 15 1 2"/>
  <p:tag name="CHARTSTRINGREV" val="2 1 15 0"/>
  <p:tag name="CHARTSTRINGSTDPER" val="0 0.833333333333333 0.0555555555555556 0.111111111111111"/>
  <p:tag name="CHARTSTRINGREVPER" val="0.111111111111111 0.0555555555555556 0.833333333333333 0"/>
</p:tagLst>
</file>

<file path=ppt/tags/tag11.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30"/>
  <p:tag name="FONTSIZE" val="32"/>
  <p:tag name="BULLETTYPE" val="ppBulletArabicPeriod"/>
  <p:tag name="ANSWERTEXT" val="Paris&#10;Quebec&#10;Albany&#10;Pittsburgh"/>
</p:tagLst>
</file>

<file path=ppt/tags/tag12.xml><?xml version="1.0" encoding="utf-8"?>
<p:tagLst xmlns:a="http://schemas.openxmlformats.org/drawingml/2006/main" xmlns:r="http://schemas.openxmlformats.org/officeDocument/2006/relationships" xmlns:p="http://schemas.openxmlformats.org/presentationml/2006/main">
  <p:tag name="SLIDEID" val="7FD30625C5B84DD197A48652E0BD1084"/>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In your opinion, who gained the most from the French and Indian War?"/>
  <p:tag name="ANSWERSALIAS" val="The French|smicln|Native Americans|smicln|American Colonies|smicln|The British"/>
  <p:tag name="SLIDEORDER" val="2"/>
  <p:tag name="SLIDEGUID" val="4777A7A0E8A24B258494D6C4D26EA3FC"/>
  <p:tag name="VALUES" val="No Value|smicln|No Value|smicln|No Value|smicln|No Value"/>
  <p:tag name="RESPONSESGATHERED" val="True"/>
  <p:tag name="TOTALRESPONSES" val="23"/>
  <p:tag name="RESPONSECOUNT" val="23"/>
  <p:tag name="SLICED" val="False"/>
  <p:tag name="RESPONSES" val="3;3;1;3;2;3;-;2;1;3;3;3;3;-;3;4;4;3;3;3;-;3;3;3;4;4;"/>
  <p:tag name="CHARTSTRINGSTD" val="2 2 15 4"/>
  <p:tag name="CHARTSTRINGREV" val="4 15 2 2"/>
  <p:tag name="CHARTSTRINGSTDPER" val="0.0869565217391304 0.0869565217391304 0.652173913043478 0.173913043478261"/>
  <p:tag name="CHARTSTRINGREVPER" val="0.173913043478261 0.652173913043478 0.0869565217391304 0.0869565217391304"/>
</p:tagLst>
</file>

<file path=ppt/tags/tag13.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7"/>
  <p:tag name="FONTSIZE" val="32"/>
  <p:tag name="BULLETTYPE" val="ppBulletArabicPeriod"/>
  <p:tag name="ANSWERTEXT" val="The French&#10;Native Americans&#10;American Colonies&#10;The British"/>
</p:tagLst>
</file>

<file path=ppt/tags/tag14.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ich Ottawa chief led the Native American rebellion against the British and American colonists who moved into the Ohio Valley and Great Lakes area after the Treaty of Paris."/>
  <p:tag name="ANSWERSALIAS" val="Joseph Brant|smicln|Hiawatha|smicln|Tecumseh|smicln|Pontiac"/>
  <p:tag name="SLIDEORDER" val="3"/>
  <p:tag name="SLIDEGUID" val="792EABEAA9F2497B8E0801016CC482A5"/>
  <p:tag name="VALUES" val="Incorrect|smicln|Incorrect|smicln|Incorrect|smicln|Correct"/>
  <p:tag name="RESPONSESGATHERED" val="True"/>
  <p:tag name="TOTALRESPONSES" val="22"/>
  <p:tag name="RESPONSECOUNT" val="22"/>
  <p:tag name="SLICED" val="False"/>
  <p:tag name="RESPONSES" val="4;4;4;4;4;4;-;-;4;4;4;4;4;-;4;4;4;4;4;4;-;1;4;4;1;4;"/>
  <p:tag name="CHARTSTRINGSTD" val="2 0 0 20"/>
  <p:tag name="CHARTSTRINGREV" val="20 0 0 2"/>
  <p:tag name="CHARTSTRINGSTDPER" val="0.0909090909090909 0 0 0.909090909090909"/>
  <p:tag name="CHARTSTRINGREVPER" val="0.909090909090909 0 0 0.0909090909090909"/>
</p:tagLst>
</file>

<file path=ppt/tags/tag15.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38"/>
  <p:tag name="FONTSIZE" val="32"/>
  <p:tag name="BULLETTYPE" val="ppBulletArabicPeriod"/>
  <p:tag name="ANSWERTEXT" val="Joseph Brant&#10;Hiawatha&#10;Tecumseh&#10;Pontiac"/>
</p:tagLst>
</file>

<file path=ppt/tags/tag16.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To prevent future conflict with natives after Pontiac’s Rebellion, Britain forbade further colonial settlements west of the Appalachians through what act ?"/>
  <p:tag name="ANSWERSALIAS" val="Quartering Act|smicln|Stamp Act|smicln|Proclamation Act|smicln|Sugar Act"/>
  <p:tag name="SLIDEORDER" val="3"/>
  <p:tag name="SLIDEGUID" val="492FD09002AF450E9EFC4E8691058B5A"/>
  <p:tag name="VALUES" val="Incorrect|smicln|Incorrect|smicln|Correct|smicln|Incorrect"/>
  <p:tag name="RESPONSESGATHERED" val="True"/>
  <p:tag name="TOTALRESPONSES" val="21"/>
  <p:tag name="RESPONSECOUNT" val="21"/>
  <p:tag name="SLICED" val="False"/>
  <p:tag name="RESPONSES" val="-;1;3;3;3;3;3;3;3;3;-;-;3;-;1;3;3;3;3;3;-;3;3;3;3;3;"/>
  <p:tag name="CHARTSTRINGSTD" val="2 0 19 0"/>
  <p:tag name="CHARTSTRINGREV" val="0 19 0 2"/>
  <p:tag name="CHARTSTRINGSTDPER" val="0.0952380952380952 0 0.904761904761905 0"/>
  <p:tag name="CHARTSTRINGREVPER" val="0 0.904761904761905 0 0.0952380952380952"/>
</p:tagLst>
</file>

<file path=ppt/tags/tag17.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1"/>
  <p:tag name="FONTSIZE" val="32"/>
  <p:tag name="BULLETTYPE" val="ppBulletArabicPeriod"/>
  <p:tag name="ANSWERTEXT" val="Quartering Act&#10;Stamp Act&#10;Proclamation Act&#10;Sugar Act"/>
</p:tagLst>
</file>

<file path=ppt/tags/tag18.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ich of the following was the first direct tax that Parliament imposed upon the colonies in an effort to have them help pay for the cost of troops stationed in the colonies for their own protection ?"/>
  <p:tag name="ANSWERSALIAS" val="Townshend Acts|smicln|Navigation Acts|smicln|Sugar Act|smicln|Stamp Act"/>
  <p:tag name="SLIDEORDER" val="3"/>
  <p:tag name="SLIDEGUID" val="F6836A53119E4D99AD46120F9A53612E"/>
  <p:tag name="VALUES" val="Incorrect|smicln|Incorrect|smicln|Incorrect|smicln|Correct"/>
  <p:tag name="RESPONSESGATHERED" val="True"/>
  <p:tag name="TOTALRESPONSES" val="22"/>
  <p:tag name="RESPONSECOUNT" val="22"/>
  <p:tag name="SLICED" val="False"/>
  <p:tag name="RESPONSES" val="4;4;1;3;3;4;-;-;4;3;4;3;4;-;1;3;3;3;4;3;-;4;4;4;4;2;"/>
  <p:tag name="CHARTSTRINGSTD" val="2 1 8 11"/>
  <p:tag name="CHARTSTRINGREV" val="11 8 1 2"/>
  <p:tag name="CHARTSTRINGSTDPER" val="0.0909090909090909 0.0454545454545455 0.363636363636364 0.5"/>
  <p:tag name="CHARTSTRINGREVPER" val="0.5 0.363636363636364 0.0454545454545455 0.0909090909090909"/>
</p:tagLst>
</file>

<file path=ppt/tags/tag19.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0"/>
  <p:tag name="FONTSIZE" val="32"/>
  <p:tag name="BULLETTYPE" val="ppBulletArabicPeriod"/>
  <p:tag name="ANSWERTEXT" val="Townshend Acts&#10;Navigation Acts&#10;Sugar Act&#10;Stamp Act"/>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ich of the following terms means to house and feed soldiers ?"/>
  <p:tag name="ANSWERSALIAS" val="Quarter|smicln|Petition|smicln|Repeal|smicln|Boycott"/>
  <p:tag name="SLIDEORDER" val="3"/>
  <p:tag name="SLIDEGUID" val="EA95517744E840FDBA7FF26091C4A8C0"/>
  <p:tag name="VALUES" val="Correct|smicln|Incorrect|smicln|Incorrect|smicln|Incorrect"/>
  <p:tag name="RESPONSESGATHERED" val="True"/>
  <p:tag name="TOTALRESPONSES" val="22"/>
  <p:tag name="RESPONSECOUNT" val="22"/>
  <p:tag name="SLICED" val="False"/>
  <p:tag name="RESPONSES" val="1;1;-;1;1;1;1;3;1;1;1;-;1;-;3;1;1;1;3;1;-;1;1;1;3;1;"/>
  <p:tag name="CHARTSTRINGSTD" val="18 0 4 0"/>
  <p:tag name="CHARTSTRINGREV" val="0 4 0 18"/>
  <p:tag name="CHARTSTRINGSTDPER" val="0.818181818181818 0 0.181818181818182 0"/>
  <p:tag name="CHARTSTRINGREVPER" val="0 0.181818181818182 0 0.818181818181818"/>
</p:tagLst>
</file>

<file path=ppt/tags/tag21.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31"/>
  <p:tag name="FONTSIZE" val="32"/>
  <p:tag name="BULLETTYPE" val="ppBulletArabicPeriod"/>
  <p:tag name="ANSWERTEXT" val="Quarter&#10;Petition&#10;Repeal&#10;Boycott"/>
</p:tagLst>
</file>

<file path=ppt/tags/tag22.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ich of the following means to present a request to government ?"/>
  <p:tag name="ANSWERSALIAS" val="Quarter|smicln|Petition|smicln|Boycott|smicln|Repeal"/>
  <p:tag name="SLIDEORDER" val="3"/>
  <p:tag name="SLIDEGUID" val="7B18BE6D2EC44FCE9799B75FEDF4AC1D"/>
  <p:tag name="VALUES" val="Incorrect|smicln|Correct|smicln|Incorrect|smicln|Incorrect"/>
  <p:tag name="RESPONSESGATHERED" val="True"/>
  <p:tag name="TOTALRESPONSES" val="25"/>
  <p:tag name="RESPONSECOUNT" val="25"/>
  <p:tag name="SLICED" val="False"/>
  <p:tag name="RESPONSES" val="2;2;2;4;4;2;4;2;3;3;2;3;2;2;3;2;2;2;2;2;-;2;3;4;3;2;"/>
  <p:tag name="CHARTSTRINGSTD" val="0 15 6 4"/>
  <p:tag name="CHARTSTRINGREV" val="4 6 15 0"/>
  <p:tag name="CHARTSTRINGSTDPER" val="0 0.6 0.24 0.16"/>
  <p:tag name="CHARTSTRINGREVPER" val="0.16 0.24 0.6 0"/>
</p:tagLst>
</file>

<file path=ppt/tags/tag23.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31"/>
  <p:tag name="FONTSIZE" val="32"/>
  <p:tag name="BULLETTYPE" val="ppBulletArabicPeriod"/>
  <p:tag name="ANSWERTEXT" val="Quarter&#10;Petition&#10;Boycott&#10;Repeal"/>
</p:tagLst>
</file>

<file path=ppt/tags/tag24.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Which of the following is a form of peaceful protest ?"/>
  <p:tag name="ANSWERSALIAS" val="Writ of Assistance|smicln|Vandalism|smicln|Boycott|smicln|Tarring and Feathering"/>
  <p:tag name="SLIDEORDER" val="3"/>
  <p:tag name="SLIDEGUID" val="CC9F46D96F8D47FFA7276E3417B6FB16"/>
  <p:tag name="VALUES" val="Incorrect|smicln|Incorrect|smicln|Correct|smicln|Incorrect"/>
  <p:tag name="RESPONSESGATHERED" val="True"/>
  <p:tag name="TOTALRESPONSES" val="25"/>
  <p:tag name="RESPONSECOUNT" val="25"/>
  <p:tag name="SLICED" val="False"/>
  <p:tag name="RESPONSES" val="1;3;1;3;1;3;1;3;3;3;1;3;1;1;3;3;3;1;3;3;-;4;3;3;3;3;"/>
  <p:tag name="CHARTSTRINGSTD" val="8 0 16 1"/>
  <p:tag name="CHARTSTRINGREV" val="1 16 0 8"/>
  <p:tag name="CHARTSTRINGSTDPER" val="0.32 0 0.64 0.04"/>
  <p:tag name="CHARTSTRINGREVPER" val="0.04 0.64 0 0.32"/>
</p:tagLst>
</file>

<file path=ppt/tags/tag25.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9"/>
  <p:tag name="FONTSIZE" val="32"/>
  <p:tag name="BULLETTYPE" val="ppBulletArabicPeriod"/>
  <p:tag name="ANSWERTEXT" val="Writ of Assistance&#10;Vandalism&#10;Boycott&#10;Tarring and Feathering"/>
</p:tagLst>
</file>

<file path=ppt/tags/tag26.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CORRECTPOINTVALUE" val="1"/>
  <p:tag name="QUESTIONALIAS" val="How did colonists continue to trade goods that were taxed by Britain without paying the taxes ?"/>
  <p:tag name="ANSWERSALIAS" val="Smuggling|smicln|Bribing Tax Collectors|smicln|Intimidating Tax Collectors|smicln|Petitioning the King and Parliament|smicln|All of the Above"/>
  <p:tag name="SLIDEORDER" val="3"/>
  <p:tag name="SLIDEGUID" val="D70146C8A5844646A024A9BF95261D1D"/>
  <p:tag name="VALUES" val="Incorrect|smicln|Incorrect|smicln|Incorrect|smicln|Incorrect|smicln|Correct"/>
  <p:tag name="RESPONSESGATHERED" val="True"/>
  <p:tag name="TOTALRESPONSES" val="23"/>
  <p:tag name="RESPONSECOUNT" val="23"/>
  <p:tag name="SLICED" val="False"/>
  <p:tag name="RESPONSES" val="-;2;-;1;5;5;1;1;1;5;5;5;1;1;4;5;5;5;5;3;-;5;5;5;5;5;"/>
  <p:tag name="CHARTSTRINGSTD" val="6 1 1 1 14"/>
  <p:tag name="CHARTSTRINGREV" val="14 1 1 1 6"/>
  <p:tag name="CHARTSTRINGSTDPER" val="0.260869565217391 0.0434782608695652 0.0434782608695652 0.0434782608695652 0.608695652173913"/>
  <p:tag name="CHARTSTRINGREVPER" val="0.608695652173913 0.0434782608695652 0.0434782608695652 0.0434782608695652 0.260869565217391"/>
</p:tagLst>
</file>

<file path=ppt/tags/tag27.xml><?xml version="1.0" encoding="utf-8"?>
<p:tagLst xmlns:a="http://schemas.openxmlformats.org/drawingml/2006/main" xmlns:r="http://schemas.openxmlformats.org/officeDocument/2006/relationships" xmlns:p="http://schemas.openxmlformats.org/presentationml/2006/main">
  <p:tag name="OLDNUMANSWERS" val="5"/>
  <p:tag name="ANSWERBULLETS" val="3"/>
  <p:tag name="TEXTLENGTH" val="113"/>
  <p:tag name="FONTSIZE" val="32"/>
  <p:tag name="BULLETTYPE" val="ppBulletArabicPeriod"/>
  <p:tag name="ANSWERTEXT" val="Smuggling&#10;Bribing Tax Collectors&#10;Intimidating Tax Collectors&#10;Petitioning the King and Parliament&#10;All of the Above"/>
</p:tagLst>
</file>

<file path=ppt/tags/tag28.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ZEROBASED" val="False"/>
  <p:tag name="AUTOADVANCE" val="False"/>
  <p:tag name="DELIMITERS" val="3.1"/>
  <p:tag name="VALUEFORMAT" val="0"/>
  <p:tag name="INCORRECTPOINTVALUE" val="0"/>
  <p:tag name="CORRECTPOINTVALUE" val="1"/>
  <p:tag name="QUESTIONALIAS" val="Which group was behind most of the more violent or threatening methods of protesting British policies ?"/>
  <p:tag name="ANSWERSALIAS" val="Colonial Legislatures|smicln|Sons of Liberty|smicln|Committees of Correspondance|smicln|Daughters of Liberty"/>
  <p:tag name="SLIDEORDER" val="3"/>
  <p:tag name="SLIDEGUID" val="F1AB7D7FD7EE4696B0469E7DD14EE546"/>
  <p:tag name="VALUES" val="Incorrect|smicln|Correct|smicln|Incorrect|smicln|Incorrect"/>
  <p:tag name="RESPONSESGATHERED" val="True"/>
  <p:tag name="TOTALRESPONSES" val="21"/>
  <p:tag name="RESPONSECOUNT" val="21"/>
  <p:tag name="SLICED" val="False"/>
  <p:tag name="RESPONSES" val="2;2;2;2;2;1;2;2;2;2;-;-;-;2;2;-;2;2;2;2;-;4;2;2;1;2;"/>
  <p:tag name="CHARTSTRINGSTD" val="2 18 0 1"/>
  <p:tag name="CHARTSTRINGREV" val="1 0 18 2"/>
  <p:tag name="CHARTSTRINGSTDPER" val="0.0952380952380952 0.857142857142857 0 0.0476190476190476"/>
  <p:tag name="CHARTSTRINGREVPER" val="0.0476190476190476 0 0.857142857142857 0.0952380952380952"/>
</p:tagLst>
</file>

<file path=ppt/tags/tag29.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87"/>
  <p:tag name="FONTSIZE" val="32"/>
  <p:tag name="BULLETTYPE" val="ppBulletArabicPeriod"/>
  <p:tag name="ANSWERTEXT" val="Colonial Legislatures&#10;Sons of Liberty&#10;Committees of Correspondance&#10;Daughters of Liberty"/>
</p:tagLst>
</file>

<file path=ppt/tags/tag3.xml><?xml version="1.0" encoding="utf-8"?>
<p:tagLst xmlns:a="http://schemas.openxmlformats.org/drawingml/2006/main" xmlns:r="http://schemas.openxmlformats.org/officeDocument/2006/relationships" xmlns:p="http://schemas.openxmlformats.org/presentationml/2006/main">
  <p:tag name="SLIDEID" val="8481788A077F45348438C99868808479"/>
  <p:tag name="SLIDETYPE" val="RC"/>
  <p:tag name="DELIMITERS" val="3.1"/>
  <p:tag name="SLIDEORDER" val="3"/>
  <p:tag name="SLIDEGUID" val="1FFC5DC8673E4CAF973E6A1FCDA9BA50"/>
  <p:tag name="RESPONSESGATHERED" val="False"/>
</p:tagLst>
</file>

<file path=ppt/tags/tag30.xml><?xml version="1.0" encoding="utf-8"?>
<p:tagLst xmlns:a="http://schemas.openxmlformats.org/drawingml/2006/main" xmlns:r="http://schemas.openxmlformats.org/officeDocument/2006/relationships" xmlns:p="http://schemas.openxmlformats.org/presentationml/2006/main">
  <p:tag name="SLIDEGUID" val="E5BF9C684EAC4A0FABFEE1772DC01AD1"/>
  <p:tag name="SLIDEID" val="E5BF9C684EAC4A0FABFEE1772DC01AD1"/>
  <p:tag name="SLIDEORDER" val="1"/>
  <p:tag name="SLIDETYPE" val="Q"/>
  <p:tag name="DEMOGRAPHIC" val="False"/>
  <p:tag name="TEAMASSIGN" val="False"/>
  <p:tag name="SPEEDSCORING" val="False"/>
  <p:tag name="CORRECTPOINTVALUE" val="100"/>
  <p:tag name="INCORRECTPOINTVALUE" val="0"/>
  <p:tag name="ZEROBASED" val="False"/>
  <p:tag name="NUMRESPONSES" val="1"/>
  <p:tag name="AUTOADVANCE" val="False"/>
  <p:tag name="DELIMITERS" val="3.1"/>
  <p:tag name="VALUEFORMAT" val="0%"/>
  <p:tag name="QUESTIONALIAS" val="Which of the following gave British Officials the right to search private property for smuggled goods without a specific warrant?"/>
  <p:tag name="ANSWERSALIAS" val="English Bill of Rights|smicln|Writs of Assistance|smicln|Royal Commissions|smicln|Colonial Charters"/>
  <p:tag name="VALUES" val="No Value|smicln|No Value|smicln|No Value|smicln|No Value"/>
  <p:tag name="RESPONSESGATHERED" val="True"/>
  <p:tag name="TOTALRESPONSES" val="25"/>
  <p:tag name="RESPONSECOUNT" val="25"/>
  <p:tag name="SLICED" val="False"/>
  <p:tag name="RESPONSES" val="2;2;3;4;2;2;3;3;3;2;2;4;2;2;4;2;2;2;3;3;-;2;2;2;3;2;"/>
  <p:tag name="CHARTSTRINGSTD" val="0 15 7 3"/>
  <p:tag name="CHARTSTRINGREV" val="3 7 15 0"/>
  <p:tag name="CHARTSTRINGSTDPER" val="0 0.6 0.28 0.12"/>
  <p:tag name="CHARTSTRINGREVPER" val="0.12 0.28 0.6 0"/>
</p:tagLst>
</file>

<file path=ppt/tags/tag31.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78"/>
  <p:tag name="FONTSIZE" val="32"/>
  <p:tag name="BULLETTYPE" val="ppBulletArabicPeriod"/>
  <p:tag name="ANSWERTEXT" val="English Bill of Rights&#10;Writs of Assistance&#10;Royal Commissions&#10;Colonial Charters"/>
</p:tagLst>
</file>

<file path=ppt/tags/tag32.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By 1770, which of the 13 Colonies was having the most trouble with British policies and British officials ?"/>
  <p:tag name="ANSWERSALIAS" val="Massachussets|smicln|New York|smicln|Virginia|smicln|South Carolina"/>
  <p:tag name="SLIDEORDER" val="3"/>
  <p:tag name="SLIDEGUID" val="2B238BD0504B422A8B4AA6B6D6C9F569"/>
  <p:tag name="VALUES" val="No Value|smicln|No Value|smicln|No Value|smicln|No Value"/>
  <p:tag name="RESPONSESGATHERED" val="True"/>
  <p:tag name="TOTALRESPONSES" val="22"/>
  <p:tag name="RESPONSECOUNT" val="22"/>
  <p:tag name="SLICED" val="False"/>
  <p:tag name="RESPONSES" val="-;-;1;1;1;1;3;-;2;2;2;1;1;1;1;1;1;1;4;1;-;2;2;1;1;1;"/>
  <p:tag name="CHARTSTRINGSTD" val="15 5 1 1"/>
  <p:tag name="CHARTSTRINGREV" val="1 1 5 15"/>
  <p:tag name="CHARTSTRINGSTDPER" val="0.681818181818182 0.227272727272727 0.0454545454545455 0.0454545454545455"/>
  <p:tag name="CHARTSTRINGREVPER" val="0.0454545454545455 0.0454545454545455 0.227272727272727 0.681818181818182"/>
</p:tagLst>
</file>

<file path=ppt/tags/tag33.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46"/>
  <p:tag name="FONTSIZE" val="32"/>
  <p:tag name="BULLETTYPE" val="ppBulletArabicPeriod"/>
  <p:tag name="ANSWERTEXT" val="Massachussets&#10;New York&#10;Virginia&#10;South Carolina"/>
</p:tagLst>
</file>

<file path=ppt/tags/tag34.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QUESTIONALIAS" val="Which of the following means to not take sides in a conflict ?"/>
  <p:tag name="ANSWERSALIAS" val="Patriot|smicln|Tory|smicln|Loyalist|smicln|Neutral"/>
  <p:tag name="CORRECTPOINTVALUE" val="1"/>
  <p:tag name="SLIDEORDER" val="3"/>
  <p:tag name="SLIDEGUID" val="2FF9FAA714AC43B88CECF8B90EFAED0E"/>
  <p:tag name="VALUES" val="Incorrect|smicln|Incorrect|smicln|Incorrect|smicln|Correct"/>
  <p:tag name="RESPONSESGATHERED" val="True"/>
  <p:tag name="TOTALRESPONSES" val="25"/>
  <p:tag name="RESPONSECOUNT" val="25"/>
  <p:tag name="SLICED" val="False"/>
  <p:tag name="RESPONSES" val="4;4;4;4;4;4;2;4;4;3;4;4;4;4;4;4;4;4;4;2;-;1;4;4;3;4;"/>
  <p:tag name="CHARTSTRINGSTD" val="1 2 2 20"/>
  <p:tag name="CHARTSTRINGREV" val="20 2 2 1"/>
  <p:tag name="CHARTSTRINGSTDPER" val="0.04 0.08 0.08 0.8"/>
  <p:tag name="CHARTSTRINGREVPER" val="0.8 0.08 0.08 0.04"/>
</p:tagLst>
</file>

<file path=ppt/tags/tag35.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29"/>
  <p:tag name="FONTSIZE" val="32"/>
  <p:tag name="BULLETTYPE" val="ppBulletArabicPeriod"/>
  <p:tag name="ANSWERTEXT" val="Patriot&#10;Tory&#10;Loyalist&#10;Neutral"/>
</p:tagLst>
</file>

<file path=ppt/tags/tag36.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ANSWERSALIAS" val="Proclamation Act|smicln|Quartering Act|smicln|Stamp Act|smicln|Writs of Assistance|smicln|Townshend Acts|smicln|Boston Massacre"/>
  <p:tag name="SLIDEORDER" val="3"/>
  <p:tag name="SLIDEGUID" val="201688B3C6BB4A15ACEFCAAD2D38DDF3"/>
  <p:tag name="QUESTIONALIAS" val="In your opinion, which of the following was the biggest source of conflict between Britain and the Colonies between 1763 and 1770? "/>
  <p:tag name="VALUES" val="No Value|smicln|No Value|smicln|No Value|smicln|No Value|smicln|No Value|smicln|No Value"/>
  <p:tag name="RESPONSESGATHERED" val="True"/>
  <p:tag name="TOTALRESPONSES" val="24"/>
  <p:tag name="RESPONSECOUNT" val="24"/>
  <p:tag name="SLICED" val="False"/>
  <p:tag name="RESPONSES" val="6;6;6;2;6;2;6;6;6;6;6;6;6;6;6;6;6;6;6;-;-;6;6;3;6;6;"/>
  <p:tag name="CHARTSTRINGSTD" val="0 2 1 0 0 21"/>
  <p:tag name="CHARTSTRINGREV" val="21 0 0 1 2 0"/>
  <p:tag name="CHARTSTRINGSTDPER" val="0 0.0833333333333333 0.0416666666666667 0 0 0.875"/>
  <p:tag name="CHARTSTRINGREVPER" val="0.875 0 0 0.0416666666666667 0.0833333333333333 0"/>
</p:tagLst>
</file>

<file path=ppt/tags/tag37.xml><?xml version="1.0" encoding="utf-8"?>
<p:tagLst xmlns:a="http://schemas.openxmlformats.org/drawingml/2006/main" xmlns:r="http://schemas.openxmlformats.org/officeDocument/2006/relationships" xmlns:p="http://schemas.openxmlformats.org/presentationml/2006/main">
  <p:tag name="OLDNUMANSWERS" val="6"/>
  <p:tag name="ANSWERBULLETS" val="3"/>
  <p:tag name="TEXTLENGTH" val="92"/>
  <p:tag name="FONTSIZE" val="32"/>
  <p:tag name="BULLETTYPE" val="ppBulletArabicPeriod"/>
  <p:tag name="ANSWERTEXT" val="Proclamation Act&#10;Quartering Act&#10;Stamp Act&#10;Writs of Assistance&#10;Townshend Acts&#10;Boston Massacre"/>
</p:tagLst>
</file>

<file path=ppt/tags/tag38.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In your opinion, which of the following was most at issue between the Colonies and England ?"/>
  <p:tag name="ANSWERSALIAS" val="British Troops|smicln|High Taxes|smicln|Unlawful Searches|smicln|English Rights"/>
  <p:tag name="SLIDEORDER" val="4"/>
  <p:tag name="SLIDEGUID" val="39286BC4CEAC4CB4953217183852D8D1"/>
  <p:tag name="VALUES" val="No Value|smicln|No Value|smicln|No Value|smicln|No Value"/>
  <p:tag name="RESPONSESGATHERED" val="True"/>
  <p:tag name="TOTALRESPONSES" val="24"/>
  <p:tag name="RESPONSECOUNT" val="24"/>
  <p:tag name="SLICED" val="False"/>
  <p:tag name="RESPONSES" val="2;2;2;2;4;4;2;2;2;2;2;2;2;1;1;4;1;2;2;-;-;2;2;2;1;2;"/>
  <p:tag name="CHARTSTRINGSTD" val="4 17 0 3"/>
  <p:tag name="CHARTSTRINGREV" val="3 0 17 4"/>
  <p:tag name="CHARTSTRINGSTDPER" val="0.166666666666667 0.708333333333333 0 0.125"/>
  <p:tag name="CHARTSTRINGREVPER" val="0.125 0 0.708333333333333 0.166666666666667"/>
</p:tagLst>
</file>

<file path=ppt/tags/tag39.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8"/>
  <p:tag name="FONTSIZE" val="32"/>
  <p:tag name="BULLETTYPE" val="ppBulletArabicPeriod"/>
  <p:tag name="ANSWERTEXT" val="British Troops&#10;High Taxes&#10;Unlawful Searches&#10;English Rights"/>
</p:tagLst>
</file>

<file path=ppt/tags/tag4.xml><?xml version="1.0" encoding="utf-8"?>
<p:tagLst xmlns:a="http://schemas.openxmlformats.org/drawingml/2006/main" xmlns:r="http://schemas.openxmlformats.org/officeDocument/2006/relationships" xmlns:p="http://schemas.openxmlformats.org/presentationml/2006/main">
  <p:tag name="SLIDEID" val="5F180910490E4E08BF8124904841BC3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In your opinion, who was most responsible for causing the French and Indian War ?"/>
  <p:tag name="ANSWERSALIAS" val="The French|smicln|Native Americans|smicln|American Colonies|smicln|The British"/>
  <p:tag name="SLIDEORDER" val="2"/>
  <p:tag name="SLIDEGUID" val="06475564CD71409CBF94BD31324F5741"/>
  <p:tag name="VALUES" val="No Value|smicln|No Value|smicln|No Value|smicln|No Value"/>
  <p:tag name="RESPONSESGATHERED" val="True"/>
  <p:tag name="TOTALRESPONSES" val="21"/>
  <p:tag name="RESPONSECOUNT" val="21"/>
  <p:tag name="SLICED" val="False"/>
  <p:tag name="RESPONSES" val="3;4;4;4;4;3;-;4;3;4;-;4;3;-;3;4;1;3;4;-;-;4;4;4;2;4;"/>
  <p:tag name="CHARTSTRINGSTD" val="1 1 6 13"/>
  <p:tag name="CHARTSTRINGREV" val="13 6 1 1"/>
  <p:tag name="CHARTSTRINGSTDPER" val="0.0476190476190476 0.0476190476190476 0.285714285714286 0.619047619047619"/>
  <p:tag name="CHARTSTRINGREVPER" val="0.619047619047619 0.285714285714286 0.0476190476190476 0.0476190476190476"/>
</p:tagLst>
</file>

<file path=ppt/tags/tag40.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Honestly, if you lived in the Colonies during the years 1754-1770, what would your position have been on the conflict between England and the Colonies ?"/>
  <p:tag name="ANSWERSALIAS" val="Patriot|smicln|Loyalist|smicln|Neutral"/>
  <p:tag name="SLIDEORDER" val="4"/>
  <p:tag name="SLIDEGUID" val="8C031270D294464DAB01D91ED1A78F67"/>
  <p:tag name="VALUES" val="No Value|smicln|No Value|smicln|No Value"/>
  <p:tag name="RESPONSESGATHERED" val="True"/>
  <p:tag name="TOTALRESPONSES" val="25"/>
  <p:tag name="RESPONSECOUNT" val="25"/>
  <p:tag name="SLICED" val="False"/>
  <p:tag name="RESPONSES" val="1;1;1;3;2;1;1;2;3;1;3;1;3;1;1;3;1;1;3;2;-;3;1;3;1;3;"/>
  <p:tag name="CHARTSTRINGSTD" val="13 3 9"/>
  <p:tag name="CHARTSTRINGREV" val="9 3 13"/>
  <p:tag name="CHARTSTRINGSTDPER" val="0.52 0.12 0.36"/>
  <p:tag name="CHARTSTRINGREVPER" val="0.36 0.12 0.52"/>
</p:tagLst>
</file>

<file path=ppt/tags/tag41.xml><?xml version="1.0" encoding="utf-8"?>
<p:tagLst xmlns:a="http://schemas.openxmlformats.org/drawingml/2006/main" xmlns:r="http://schemas.openxmlformats.org/officeDocument/2006/relationships" xmlns:p="http://schemas.openxmlformats.org/presentationml/2006/main">
  <p:tag name="OLDNUMANSWERS" val="3"/>
  <p:tag name="ANSWERBULLETS" val="3"/>
  <p:tag name="TEXTLENGTH" val="24"/>
  <p:tag name="FONTSIZE" val="32"/>
  <p:tag name="BULLETTYPE" val="ppBulletArabicPeriod"/>
  <p:tag name="ANSWERTEXT" val="Patriot&#10;Loyalist&#10;Neutral"/>
</p:tagLst>
</file>

<file path=ppt/tags/tag42.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2"/>
  <p:tag name="SLIDEGUID" val="01078FA5822348E69B19F6558EAB10BE"/>
  <p:tag name="VALUES" val="Correct|smicln|Incorrect|smicln|Incorrect|smicln|Incorrect|smicln|Incorrect|smicln|Incorrect|smicln|Incorrect|smicln|Incorrect|smicln|Incorrect"/>
  <p:tag name="RESPONSESGATHERED" val="True"/>
  <p:tag name="TOTALRESPONSES" val="19"/>
  <p:tag name="RESPONSECOUNT" val="19"/>
  <p:tag name="SLICED" val="False"/>
  <p:tag name="RESPONSES" val="1;1;-;4;1;1;9;-;5;-;-;-;1;5;7;1;1;1;3;-;-;2;1;1;6;1;"/>
  <p:tag name="CHARTSTRINGSTD" val="11 1 1 1 2 1 1 0 1"/>
  <p:tag name="CHARTSTRINGREV" val="1 0 1 1 2 1 1 1 11"/>
  <p:tag name="CHARTSTRINGSTDPER" val="0.578947368421053 0.0526315789473684 0.0526315789473684 0.0526315789473684 0.105263157894737 0.0526315789473684 0.0526315789473684 0 0.0526315789473684"/>
  <p:tag name="CHARTSTRINGREVPER" val="0.0526315789473684 0 0.0526315789473684 0.0526315789473684 0.105263157894737 0.0526315789473684 0.0526315789473684 0.0526315789473684 0.578947368421053"/>
</p:tagLst>
</file>

<file path=ppt/tags/tag43.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44.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742F7C1FC1B343B18282F65ECD002739"/>
  <p:tag name="VALUES" val="Incorrect|smicln|Incorrect|smicln|Incorrect|smicln|Incorrect|smicln|Incorrect|smicln|Correct|smicln|Incorrect|smicln|Incorrect|smicln|Incorrect"/>
  <p:tag name="RESPONSESGATHERED" val="True"/>
  <p:tag name="TOTALRESPONSES" val="24"/>
  <p:tag name="RESPONSECOUNT" val="24"/>
  <p:tag name="SLICED" val="False"/>
  <p:tag name="RESPONSES" val="6;6;6;6;6;3;-;6;6;6;5;4;6;5;6;6;6;6;7;6;-;8;6;6;6;6;"/>
  <p:tag name="CHARTSTRINGSTD" val="0 0 1 1 2 18 1 1 0"/>
  <p:tag name="CHARTSTRINGREV" val="0 1 1 18 2 1 1 0 0"/>
  <p:tag name="CHARTSTRINGSTDPER" val="0 0 0.0416666666666667 0.0416666666666667 0.0833333333333333 0.75 0.0416666666666667 0.0416666666666667 0"/>
  <p:tag name="CHARTSTRINGREVPER" val="0 0.0416666666666667 0.0416666666666667 0.75 0.0833333333333333 0.0416666666666667 0.0416666666666667 0 0"/>
</p:tagLst>
</file>

<file path=ppt/tags/tag45.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46.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9F2F062C998342DCBF7AF540C51FCC72"/>
  <p:tag name="VALUES" val="Incorrect|smicln|Incorrect|smicln|Incorrect|smicln|Incorrect|smicln|Incorrect|smicln|Incorrect|smicln|Incorrect|smicln|Incorrect|smicln|Correct"/>
  <p:tag name="RESPONSESGATHERED" val="True"/>
  <p:tag name="TOTALRESPONSES" val="22"/>
  <p:tag name="RESPONSECOUNT" val="22"/>
  <p:tag name="SLICED" val="False"/>
  <p:tag name="RESPONSES" val="-;9;5;9;9;9;2;5;9;5;-;-;9;7;5;9;9;9;5;9;-;5;9;9;4;9;"/>
  <p:tag name="CHARTSTRINGSTD" val="0 1 0 1 6 0 1 0 13"/>
  <p:tag name="CHARTSTRINGREV" val="13 0 1 0 6 1 0 1 0"/>
  <p:tag name="CHARTSTRINGSTDPER" val="0 0.0454545454545455 0 0.0454545454545455 0.272727272727273 0 0.0454545454545455 0 0.590909090909091"/>
  <p:tag name="CHARTSTRINGREVPER" val="0.590909090909091 0 0.0454545454545455 0 0.272727272727273 0.0454545454545455 0 0.0454545454545455 0"/>
</p:tagLst>
</file>

<file path=ppt/tags/tag47.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48.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EEAC0D7A4F184ECF8525C18758EC2C78"/>
  <p:tag name="VALUES" val="Incorrect|smicln|Correct|smicln|Incorrect|smicln|Incorrect|smicln|Incorrect|smicln|Incorrect|smicln|Incorrect|smicln|Incorrect|smicln|Incorrect"/>
  <p:tag name="RESPONSESGATHERED" val="True"/>
  <p:tag name="TOTALRESPONSES" val="23"/>
  <p:tag name="RESPONSECOUNT" val="23"/>
  <p:tag name="SLICED" val="False"/>
  <p:tag name="RESPONSES" val="2;2;-;2;2;2;4;3;4;2;-;5;2;5;4;2;2;2;2;2;-;5;2;2;7;2;"/>
  <p:tag name="CHARTSTRINGSTD" val="0 15 1 3 3 0 1 0 0"/>
  <p:tag name="CHARTSTRINGREV" val="0 0 1 0 3 3 1 15 0"/>
  <p:tag name="CHARTSTRINGSTDPER" val="0 0.652173913043478 0.0434782608695652 0.130434782608696 0.130434782608696 0 0.0434782608695652 0 0"/>
  <p:tag name="CHARTSTRINGREVPER" val="0 0 0.0434782608695652 0 0.130434782608696 0.130434782608696 0.0434782608695652 0.652173913043478 0"/>
</p:tagLst>
</file>

<file path=ppt/tags/tag49.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5.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57"/>
  <p:tag name="FONTSIZE" val="32"/>
  <p:tag name="BULLETTYPE" val="ppBulletArabicPeriod"/>
  <p:tag name="ANSWERTEXT" val="The French&#10;Native Americans&#10;American Colonies&#10;The British"/>
</p:tagLst>
</file>

<file path=ppt/tags/tag50.xml><?xml version="1.0" encoding="utf-8"?>
<p:tagLst xmlns:a="http://schemas.openxmlformats.org/drawingml/2006/main" xmlns:r="http://schemas.openxmlformats.org/officeDocument/2006/relationships" xmlns:p="http://schemas.openxmlformats.org/presentationml/2006/main">
  <p:tag name="SLIDEID" val="F9E263B74A074FA5B20571830DD99CC6"/>
  <p:tag name="SLIDETYPE" val="Q"/>
  <p:tag name="DEMOGRAPHIC" val="False"/>
  <p:tag name="TEAMASSIGN" val="False"/>
  <p:tag name="SPEEDSCORING" val="False"/>
  <p:tag name="CORRECTPOINTVALUE" val="100"/>
  <p:tag name="INCORRECTPOINTVALUE" val="0"/>
  <p:tag name="ZEROBASED" val="False"/>
  <p:tag name="QUESTIONALIAS" val="What is your opinion?"/>
  <p:tag name="ANSWERSALIAS" val="Strongly Agree|smicln|Agree|smicln|Somewhat Agree|smicln|Neutral|smicln|Somewhat Disagree|smicln|Disagree|smicln|Strongly Disagree"/>
  <p:tag name="DELIMITERS" val="3.1"/>
  <p:tag name="VALUEFORMAT" val="0%"/>
  <p:tag name="SLIDEORDER" val="3"/>
  <p:tag name="SLIDEGUID" val="2EFA68F5FB2D4F19A6F4CBC8B5ABFB2C"/>
  <p:tag name="VALUES" val="No Value|smicln|No Value|smicln|No Value|smicln|No Value|smicln|No Value|smicln|No Value|smicln|No Value"/>
  <p:tag name="RESPONSESGATHERED" val="True"/>
  <p:tag name="TOTALRESPONSES" val="22"/>
  <p:tag name="RESPONSECOUNT" val="22"/>
  <p:tag name="SLICED" val="False"/>
  <p:tag name="RESPONSES" val="4;3;-;3;2;4;-;7;1;2;3;2;3;7;4;3;2;2;1;4;-;7;1;-;2;5;"/>
  <p:tag name="CHARTSTRINGSTD" val="3 6 5 4 1 0 3"/>
  <p:tag name="CHARTSTRINGREV" val="3 0 1 4 5 6 3"/>
  <p:tag name="CHARTSTRINGSTDPER" val="0.136363636363636 0.272727272727273 0.227272727272727 0.181818181818182 0.0454545454545455 0 0.136363636363636"/>
  <p:tag name="CHARTSTRINGREVPER" val="0.136363636363636 0 0.0454545454545455 0.181818181818182 0.227272727272727 0.272727272727273 0.136363636363636"/>
</p:tagLst>
</file>

<file path=ppt/tags/tag51.xml><?xml version="1.0" encoding="utf-8"?>
<p:tagLst xmlns:a="http://schemas.openxmlformats.org/drawingml/2006/main" xmlns:r="http://schemas.openxmlformats.org/officeDocument/2006/relationships" xmlns:p="http://schemas.openxmlformats.org/presentationml/2006/main">
  <p:tag name="OLDNUMANSWERS" val="7"/>
  <p:tag name="ANSWERBULLETS" val="3"/>
  <p:tag name="TEXTLENGTH" val="88"/>
  <p:tag name="FONTSIZE" val="32"/>
  <p:tag name="BULLETTYPE" val="ppBulletArabicPeriod"/>
  <p:tag name="ANSWERTEXT" val="Strongly Agree&#10;Agree&#10;Somewhat Agree&#10;Neutral&#10;Somewhat Disagree&#10;Disagree&#10;Strongly Disagree"/>
</p:tagLst>
</file>

<file path=ppt/tags/tag52.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BC464C6437BB43BB89921562C63DC583"/>
  <p:tag name="VALUES" val="Incorrect|smicln|Incorrect|smicln|Incorrect|smicln|Correct|smicln|Incorrect|smicln|Incorrect|smicln|Incorrect|smicln|Incorrect|smicln|Incorrect"/>
  <p:tag name="RESPONSESGATHERED" val="True"/>
  <p:tag name="TOTALRESPONSES" val="22"/>
  <p:tag name="RESPONSECOUNT" val="22"/>
  <p:tag name="SLICED" val="False"/>
  <p:tag name="RESPONSES" val="3;3;4;3;3;2;-;4;3;4;5;3;3;5;-;4;4;3;-;3;-;3;4;4;2;4;"/>
  <p:tag name="CHARTSTRINGSTD" val="0 2 10 8 2 0 0 0 0"/>
  <p:tag name="CHARTSTRINGREV" val="0 0 0 0 2 8 10 2 0"/>
  <p:tag name="CHARTSTRINGSTDPER" val="0 0.0909090909090909 0.454545454545455 0.363636363636364 0.0909090909090909 0 0 0 0"/>
  <p:tag name="CHARTSTRINGREVPER" val="0 0 0 0 0.0909090909090909 0.363636363636364 0.454545454545455 0.0909090909090909 0"/>
</p:tagLst>
</file>

<file path=ppt/tags/tag53.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54.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0A64539A0E45460DBCA113EEF1BBBFDE"/>
  <p:tag name="VALUES" val="Incorrect|smicln|Incorrect|smicln|Incorrect|smicln|Incorrect|smicln|Incorrect|smicln|Incorrect|smicln|Incorrect|smicln|Correct|smicln|Incorrect"/>
  <p:tag name="RESPONSESGATHERED" val="True"/>
  <p:tag name="TOTALRESPONSES" val="22"/>
  <p:tag name="RESPONSECOUNT" val="22"/>
  <p:tag name="SLICED" val="False"/>
  <p:tag name="RESPONSES" val="8;8;8;8;8;8;2;2;8;8;7;-;8;6;3;8;8;8;-;-;-;5;8;8;8;8;"/>
  <p:tag name="CHARTSTRINGSTD" val="0 2 1 0 1 1 1 16 0"/>
  <p:tag name="CHARTSTRINGREV" val="0 16 1 1 1 0 1 2 0"/>
  <p:tag name="CHARTSTRINGSTDPER" val="0 0.0909090909090909 0.0454545454545455 0 0.0454545454545455 0.0454545454545455 0.0454545454545455 0.727272727272727 0"/>
  <p:tag name="CHARTSTRINGREVPER" val="0 0.727272727272727 0.0454545454545455 0.0454545454545455 0.0454545454545455 0 0.0454545454545455 0.0909090909090909 0"/>
</p:tagLst>
</file>

<file path=ppt/tags/tag55.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56.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61A45EF5DD52400B92C2A9913747ADC8"/>
  <p:tag name="VALUES" val="Incorrect|smicln|Incorrect|smicln|Incorrect|smicln|Incorrect|smicln|Correct|smicln|Incorrect|smicln|Incorrect|smicln|Incorrect|smicln|Incorrect"/>
  <p:tag name="RESPONSESGATHERED" val="True"/>
  <p:tag name="TOTALRESPONSES" val="24"/>
  <p:tag name="RESPONSECOUNT" val="24"/>
  <p:tag name="SLICED" val="False"/>
  <p:tag name="RESPONSES" val="5;5;5;5;6;5;-;5;5;5;5;5;5;5;5;5;5;5;5;5;-;5;5;5;5;5;"/>
  <p:tag name="CHARTSTRINGSTD" val="0 0 0 0 23 1 0 0 0"/>
  <p:tag name="CHARTSTRINGREV" val="0 0 0 1 23 0 0 0 0"/>
  <p:tag name="CHARTSTRINGSTDPER" val="0 0 0 0 0.958333333333333 0.0416666666666667 0 0 0"/>
  <p:tag name="CHARTSTRINGREVPER" val="0 0 0 0.0416666666666667 0.958333333333333 0 0 0 0"/>
</p:tagLst>
</file>

<file path=ppt/tags/tag57.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58.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3"/>
  <p:tag name="SLIDEGUID" val="6A55A79762124C00B25746505D7259DB"/>
  <p:tag name="VALUES" val="Incorrect|smicln|Incorrect|smicln|Incorrect|smicln|Incorrect|smicln|Incorrect|smicln|Incorrect|smicln|Correct|smicln|Incorrect|smicln|Incorrect"/>
  <p:tag name="RESPONSESGATHERED" val="True"/>
  <p:tag name="TOTALRESPONSES" val="23"/>
  <p:tag name="RESPONSECOUNT" val="23"/>
  <p:tag name="SLICED" val="False"/>
  <p:tag name="RESPONSES" val="3;7;-;7;7;7;7;7;7;7;3;-;7;9;7;7;7;7;7;7;-;5;7;7;6;7;"/>
  <p:tag name="CHARTSTRINGSTD" val="0 0 2 0 1 1 18 0 1"/>
  <p:tag name="CHARTSTRINGREV" val="1 0 18 1 1 0 2 0 0"/>
  <p:tag name="CHARTSTRINGSTDPER" val="0 0 0.0869565217391304 0 0.0434782608695652 0.0434782608695652 0.782608695652174 0 0.0434782608695652"/>
  <p:tag name="CHARTSTRINGREVPER" val="0.0434782608695652 0 0.782608695652174 0.0434782608695652 0.0434782608695652 0 0.0869565217391304 0 0"/>
</p:tagLst>
</file>

<file path=ppt/tags/tag59.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6.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QUESTIONALIAS" val="In the 1750’s, which of the following was the largest colony by population ?"/>
  <p:tag name="CORRECTPOINTVALUE" val="1"/>
  <p:tag name="SLIDEORDER" val="2"/>
  <p:tag name="SLIDEGUID" val="068513E0D9124331B4468CFB62530899"/>
  <p:tag name="ANSWERSALIAS" val="Massachusetts|smicln|New York|smicln|Pennsylvania|smicln|Virginia"/>
  <p:tag name="VALUES" val="Incorrect|smicln|Incorrect|smicln|Incorrect|smicln|Correct"/>
  <p:tag name="RESPONSESGATHERED" val="True"/>
  <p:tag name="TOTALRESPONSES" val="23"/>
  <p:tag name="RESPONSECOUNT" val="23"/>
  <p:tag name="SLICED" val="False"/>
  <p:tag name="RESPONSES" val="1;4;2;4;2;2;-;2;1;3;2;1;2;-;3;1;2;1;2;3;-;2;4;4;2;4;"/>
  <p:tag name="CHARTSTRINGSTD" val="5 10 3 5"/>
  <p:tag name="CHARTSTRINGREV" val="5 3 10 5"/>
  <p:tag name="CHARTSTRINGSTDPER" val="0.217391304347826 0.434782608695652 0.130434782608696 0.217391304347826"/>
  <p:tag name="CHARTSTRINGREVPER" val="0.217391304347826 0.130434782608696 0.434782608695652 0.217391304347826"/>
</p:tagLst>
</file>

<file path=ppt/tags/tag60.xml><?xml version="1.0" encoding="utf-8"?>
<p:tagLst xmlns:a="http://schemas.openxmlformats.org/drawingml/2006/main" xmlns:r="http://schemas.openxmlformats.org/officeDocument/2006/relationships" xmlns:p="http://schemas.openxmlformats.org/presentationml/2006/main">
  <p:tag name="SLIDEID" val="CFD9D16702F04A84B8B09A24DCE5EC44"/>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If I were an American living in the Colonies in 1775 I would most likely have been a:"/>
  <p:tag name="ANSWERSALIAS" val="Patriot|smicln|Loyalist|smicln|Neutral"/>
  <p:tag name="SLIDEORDER" val="2"/>
  <p:tag name="SLIDEGUID" val="EFD1084837834E86B6594598537144E7"/>
  <p:tag name="VALUES" val="No Value|smicln|No Value|smicln|No Value"/>
  <p:tag name="RESPONSESGATHERED" val="True"/>
  <p:tag name="TOTALRESPONSES" val="23"/>
  <p:tag name="RESPONSECOUNT" val="23"/>
  <p:tag name="SLICED" val="False"/>
  <p:tag name="RESPONSES" val="1;3;3;1;2;3;1;3;1;1;-;2;3;1;3;-;1;1;3;2;-;1;1;3;2;3;"/>
  <p:tag name="CHARTSTRINGSTD" val="10 4 9"/>
  <p:tag name="CHARTSTRINGREV" val="9 4 10"/>
  <p:tag name="CHARTSTRINGSTDPER" val="0.434782608695652 0.173913043478261 0.391304347826087"/>
  <p:tag name="CHARTSTRINGREVPER" val="0.391304347826087 0.173913043478261 0.434782608695652"/>
</p:tagLst>
</file>

<file path=ppt/tags/tag61.xml><?xml version="1.0" encoding="utf-8"?>
<p:tagLst xmlns:a="http://schemas.openxmlformats.org/drawingml/2006/main" xmlns:r="http://schemas.openxmlformats.org/officeDocument/2006/relationships" xmlns:p="http://schemas.openxmlformats.org/presentationml/2006/main">
  <p:tag name="OLDNUMANSWERS" val="3"/>
  <p:tag name="ANSWERBULLETS" val="3"/>
  <p:tag name="TEXTLENGTH" val="24"/>
  <p:tag name="FONTSIZE" val="32"/>
  <p:tag name="BULLETTYPE" val="ppBulletArabicPeriod"/>
  <p:tag name="ANSWERTEXT" val="Patriot&#10;Loyalist&#10;Neutral"/>
</p:tagLst>
</file>

<file path=ppt/tags/tag62.xml><?xml version="1.0" encoding="utf-8"?>
<p:tagLst xmlns:a="http://schemas.openxmlformats.org/drawingml/2006/main" xmlns:r="http://schemas.openxmlformats.org/officeDocument/2006/relationships" xmlns:p="http://schemas.openxmlformats.org/presentationml/2006/main">
  <p:tag name="SLIDEID" val="BF91CF1A8314438C940A5E31CCDD4AF2"/>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Which of the following acts in 1763 drew a boundary line on the top of the Appalachian Mountains that was meant to keep Natives and Colonists apart and at Peace ?"/>
  <p:tag name="ANSWERSALIAS" val="Proclamation Act|smicln|Quartering Act|smicln|Stamp Act|smicln|Townshend Acts|smicln|Boston Massacre|smicln|Boston Tea Party|smicln|Intolerable Acts|smicln|1st Continental Congress|smicln|Lexington and Concord"/>
  <p:tag name="SLIDEORDER" val="4"/>
  <p:tag name="SLIDEGUID" val="446F25F416D94D4EBB30D4BDE0934138"/>
  <p:tag name="VALUES" val="Incorrect|smicln|Incorrect|smicln|Incorrect|smicln|Correct|smicln|Incorrect|smicln|Incorrect|smicln|Incorrect|smicln|Incorrect|smicln|Incorrect"/>
  <p:tag name="RESPONSESGATHERED" val="True"/>
  <p:tag name="TOTALRESPONSES" val="22"/>
  <p:tag name="RESPONSECOUNT" val="22"/>
  <p:tag name="SLICED" val="False"/>
  <p:tag name="RESPONSES" val="7;9;5;3;5;5;5;1;7;2;-;6;7;9;5;7;5;5;-;5;-;6;5;9;4;-;"/>
  <p:tag name="CHARTSTRINGSTD" val="1 1 1 1 9 2 4 0 3"/>
  <p:tag name="CHARTSTRINGREV" val="3 0 4 2 9 1 1 1 1"/>
  <p:tag name="CHARTSTRINGSTDPER" val="0.0454545454545455 0.0454545454545455 0.0454545454545455 0.0454545454545455 0.409090909090909 0.0909090909090909 0.181818181818182 0 0.136363636363636"/>
  <p:tag name="CHARTSTRINGREVPER" val="0.136363636363636 0 0.181818181818182 0.0909090909090909 0.409090909090909 0.0454545454545455 0.0454545454545455 0.0454545454545455 0.0454545454545455"/>
</p:tagLst>
</file>

<file path=ppt/tags/tag63.xml><?xml version="1.0" encoding="utf-8"?>
<p:tagLst xmlns:a="http://schemas.openxmlformats.org/drawingml/2006/main" xmlns:r="http://schemas.openxmlformats.org/officeDocument/2006/relationships" xmlns:p="http://schemas.openxmlformats.org/presentationml/2006/main">
  <p:tag name="OLDNUMANSWERS" val="9"/>
  <p:tag name="ANSWERBULLETS" val="3"/>
  <p:tag name="TEXTLENGTH" val="153"/>
  <p:tag name="FONTSIZE" val="28"/>
  <p:tag name="BULLETTYPE" val="ppBulletArabicPeriod"/>
  <p:tag name="ANSWERTEXT" val="Proclamation Act&#10;Quartering Act&#10;Stamp Act&#10;Townshend Acts&#10;Boston Massacre&#10;Boston Tea Party&#10;Intolerable Acts&#10;1st Continental Congress&#10;Lexington and Concord"/>
</p:tagLst>
</file>

<file path=ppt/tags/tag64.xml><?xml version="1.0" encoding="utf-8"?>
<p:tagLst xmlns:a="http://schemas.openxmlformats.org/drawingml/2006/main" xmlns:r="http://schemas.openxmlformats.org/officeDocument/2006/relationships" xmlns:p="http://schemas.openxmlformats.org/presentationml/2006/main">
  <p:tag name="SLIDEGUID" val="C284DAEDAA1D426394B0DE0724AE3399"/>
  <p:tag name="SLIDEID" val="C284DAEDAA1D426394B0DE0724AE3399"/>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ere do our natural rights come from ?"/>
  <p:tag name="ANSWERSALIAS" val="The Constitution|smicln|The Government|smicln|Each Other|smicln|God"/>
  <p:tag name="VALUES" val="Incorrect|smicln|Incorrect|smicln|Incorrect|smicln|Correct"/>
  <p:tag name="RESPONSESGATHERED" val="True"/>
  <p:tag name="TOTALRESPONSES" val="22"/>
  <p:tag name="RESPONSECOUNT" val="22"/>
  <p:tag name="SLICED" val="False"/>
  <p:tag name="RESPONSES" val="1;4;1;1;1;4;-;1;1;4;3;1;-;4;2;-;4;4;4;4;-;4;1;4;2;3;"/>
  <p:tag name="CHARTSTRINGSTD" val="8 2 2 10"/>
  <p:tag name="CHARTSTRINGREV" val="10 2 2 8"/>
  <p:tag name="CHARTSTRINGSTDPER" val="0.363636363636364 0.0909090909090909 0.0909090909090909 0.454545454545455"/>
  <p:tag name="CHARTSTRINGREVPER" val="0.454545454545455 0.0909090909090909 0.0909090909090909 0.363636363636364"/>
</p:tagLst>
</file>

<file path=ppt/tags/tag65.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46"/>
  <p:tag name="FONTSIZE" val="32"/>
  <p:tag name="BULLETTYPE" val="ppBulletArabicPeriod"/>
  <p:tag name="ANSWERTEXT" val="The Constitution&#10;The Government&#10;Each Other&#10;God"/>
</p:tagLst>
</file>

<file path=ppt/tags/tag66.xml><?xml version="1.0" encoding="utf-8"?>
<p:tagLst xmlns:a="http://schemas.openxmlformats.org/drawingml/2006/main" xmlns:r="http://schemas.openxmlformats.org/officeDocument/2006/relationships" xmlns:p="http://schemas.openxmlformats.org/presentationml/2006/main">
  <p:tag name="SLIDEGUID" val="D7CD45683277459C922DDD213AA634B8"/>
  <p:tag name="SLIDEID" val="D7CD45683277459C922DDD213AA634B8"/>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According to the “Social Contract”, what is the purpose of government ?"/>
  <p:tag name="ANSWERSALIAS" val="Conduct War|smicln|Conclude Peace|smicln|Establish Commerce|smicln|Protect Individual Rights."/>
  <p:tag name="VALUES" val="Incorrect|smicln|Incorrect|smicln|Incorrect|smicln|Correct"/>
  <p:tag name="RESPONSESGATHERED" val="True"/>
  <p:tag name="TOTALRESPONSES" val="25"/>
  <p:tag name="RESPONSECOUNT" val="25"/>
  <p:tag name="SLICED" val="False"/>
  <p:tag name="RESPONSES" val="2;4;2;1;4;4;4;2;4;4;4;4;4;1;4;4;4;4;3;2;-;1;4;3;4;4;"/>
  <p:tag name="CHARTSTRINGSTD" val="3 4 2 16"/>
  <p:tag name="CHARTSTRINGREV" val="16 2 4 3"/>
  <p:tag name="CHARTSTRINGSTDPER" val="0.12 0.16 0.08 0.64"/>
  <p:tag name="CHARTSTRINGREVPER" val="0.64 0.08 0.16 0.12"/>
</p:tagLst>
</file>

<file path=ppt/tags/tag67.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72"/>
  <p:tag name="FONTSIZE" val="32"/>
  <p:tag name="BULLETTYPE" val="ppBulletArabicPeriod"/>
  <p:tag name="ANSWERTEXT" val="Conduct War&#10;Conclude Peace&#10;Establish Commerce&#10;Protect Individual Rights."/>
</p:tagLst>
</file>

<file path=ppt/tags/tag68.xml><?xml version="1.0" encoding="utf-8"?>
<p:tagLst xmlns:a="http://schemas.openxmlformats.org/drawingml/2006/main" xmlns:r="http://schemas.openxmlformats.org/officeDocument/2006/relationships" xmlns:p="http://schemas.openxmlformats.org/presentationml/2006/main">
  <p:tag name="SLIDEGUID" val="DA216B180A6A4307B851ED777761A60F"/>
  <p:tag name="SLIDEID" val="DA216B180A6A4307B851ED777761A60F"/>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treaty ended the Revolutionary War and gave America its official independence ?"/>
  <p:tag name="ANSWERSALIAS" val="Treaty of Paris 1763|smicln|Treaty of Paris 1783|smicln|Treaty of Ghent 1815|smicln|Treaty of Versailles 1919"/>
  <p:tag name="VALUES" val="Incorrect|smicln|Correct|smicln|Incorrect|smicln|Incorrect"/>
  <p:tag name="RESPONSESGATHERED" val="True"/>
  <p:tag name="TOTALRESPONSES" val="23"/>
  <p:tag name="RESPONSECOUNT" val="23"/>
  <p:tag name="SLICED" val="False"/>
  <p:tag name="RESPONSES" val="-;1;-;2;1;2;2;4;2;2;1;2;2;4;2;2;2;2;2;2;-;3;2;2;2;2;"/>
  <p:tag name="CHARTSTRINGSTD" val="3 17 1 2"/>
  <p:tag name="CHARTSTRINGREV" val="2 1 17 3"/>
  <p:tag name="CHARTSTRINGSTDPER" val="0.130434782608696 0.739130434782609 0.0434782608695652 0.0869565217391304"/>
  <p:tag name="CHARTSTRINGREVPER" val="0.0869565217391304 0.0434782608695652 0.739130434782609 0.130434782608696"/>
</p:tagLst>
</file>

<file path=ppt/tags/tag69.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88"/>
  <p:tag name="FONTSIZE" val="32"/>
  <p:tag name="BULLETTYPE" val="ppBulletArabicPeriod"/>
  <p:tag name="ANSWERTEXT" val="Treaty of Paris 1763&#10;Treaty of Paris 1783&#10;Treaty of Ghent 1815&#10;Treaty of Versailles 1919"/>
</p:tagLst>
</file>

<file path=ppt/tags/tag7.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44"/>
  <p:tag name="FONTSIZE" val="32"/>
  <p:tag name="BULLETTYPE" val="ppBulletArabicPeriod"/>
  <p:tag name="ANSWERTEXT" val="Massachusetts&#10;New York&#10;Pennsylvania&#10;Virginia"/>
</p:tagLst>
</file>

<file path=ppt/tags/tag70.xml><?xml version="1.0" encoding="utf-8"?>
<p:tagLst xmlns:a="http://schemas.openxmlformats.org/drawingml/2006/main" xmlns:r="http://schemas.openxmlformats.org/officeDocument/2006/relationships" xmlns:p="http://schemas.openxmlformats.org/presentationml/2006/main">
  <p:tag name="SLIDEGUID" val="14564B1C8B4A4B579E0CEE400F6EB5B2"/>
  <p:tag name="SLIDEID" val="14564B1C8B4A4B579E0CEE400F6EB5B2"/>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was the final major battle of the War of Independence ?"/>
  <p:tag name="ANSWERSALIAS" val="Saratoga|smicln|Bunker Hill|smicln|Trenton|smicln|Yorktown"/>
  <p:tag name="VALUES" val="Incorrect|smicln|Incorrect|smicln|Incorrect|smicln|Correct"/>
  <p:tag name="RESPONSESGATHERED" val="True"/>
  <p:tag name="TOTALRESPONSES" val="23"/>
  <p:tag name="RESPONSECOUNT" val="23"/>
  <p:tag name="SLICED" val="False"/>
  <p:tag name="RESPONSES" val="1;4;4;4;4;4;2;2;4;4;-;-;4;3;4;4;4;1;4;4;-;2;4;4;1;4;"/>
  <p:tag name="CHARTSTRINGSTD" val="3 3 1 16"/>
  <p:tag name="CHARTSTRINGREV" val="16 1 3 3"/>
  <p:tag name="CHARTSTRINGSTDPER" val="0.130434782608696 0.130434782608696 0.0434782608695652 0.695652173913043"/>
  <p:tag name="CHARTSTRINGREVPER" val="0.695652173913043 0.0434782608695652 0.130434782608696 0.130434782608696"/>
</p:tagLst>
</file>

<file path=ppt/tags/tag71.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37"/>
  <p:tag name="FONTSIZE" val="32"/>
  <p:tag name="BULLETTYPE" val="ppBulletArabicPeriod"/>
  <p:tag name="ANSWERTEXT" val="Saratoga&#10;Bunker Hill&#10;Trenton&#10;Yorktown"/>
</p:tagLst>
</file>

<file path=ppt/tags/tag72.xml><?xml version="1.0" encoding="utf-8"?>
<p:tagLst xmlns:a="http://schemas.openxmlformats.org/drawingml/2006/main" xmlns:r="http://schemas.openxmlformats.org/officeDocument/2006/relationships" xmlns:p="http://schemas.openxmlformats.org/presentationml/2006/main">
  <p:tag name="SLIDEGUID" val="909A5A7C352340D5800BAF536A43B5C6"/>
  <p:tag name="SLIDEID" val="909A5A7C352340D5800BAF536A43B5C6"/>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ere in the Colonies did the British count on the most loyalist support ?"/>
  <p:tag name="ANSWERSALIAS" val="New England|smicln|Middle Colonies|smicln|Southern Colonies|smicln|Back Country"/>
  <p:tag name="VALUES" val="Incorrect|smicln|Incorrect|smicln|Correct|smicln|Incorrect"/>
  <p:tag name="RESPONSESGATHERED" val="True"/>
  <p:tag name="TOTALRESPONSES" val="24"/>
  <p:tag name="RESPONSECOUNT" val="24"/>
  <p:tag name="SLICED" val="False"/>
  <p:tag name="RESPONSES" val="1;1;3;3;3;1;3;1;3;1;3;-;3;4;3;2;3;3;4;1;-;4;2;3;1;2;"/>
  <p:tag name="CHARTSTRINGSTD" val="7 3 11 3"/>
  <p:tag name="CHARTSTRINGREV" val="3 11 3 7"/>
  <p:tag name="CHARTSTRINGSTDPER" val="0.291666666666667 0.125 0.458333333333333 0.125"/>
  <p:tag name="CHARTSTRINGREVPER" val="0.125 0.458333333333333 0.125 0.291666666666667"/>
</p:tagLst>
</file>

<file path=ppt/tags/tag73.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58"/>
  <p:tag name="FONTSIZE" val="32"/>
  <p:tag name="BULLETTYPE" val="ppBulletArabicPeriod"/>
  <p:tag name="ANSWERTEXT" val="New England&#10;Middle Colonies&#10;Southern Colonies&#10;Back Country"/>
</p:tagLst>
</file>

<file path=ppt/tags/tag74.xml><?xml version="1.0" encoding="utf-8"?>
<p:tagLst xmlns:a="http://schemas.openxmlformats.org/drawingml/2006/main" xmlns:r="http://schemas.openxmlformats.org/officeDocument/2006/relationships" xmlns:p="http://schemas.openxmlformats.org/presentationml/2006/main">
  <p:tag name="SLIDEGUID" val="964FDC6E96B944AB944E9A7FA21C4486"/>
  <p:tag name="SLIDEID" val="964FDC6E96B944AB944E9A7FA21C4486"/>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foreign mercenaries did the British hire to fight in America ?"/>
  <p:tag name="ANSWERSALIAS" val="Canadian Militia|smicln|French Hugenots|smicln|Hessians|smicln|Swiss Guards"/>
  <p:tag name="VALUES" val="Incorrect|smicln|Incorrect|smicln|Correct|smicln|Incorrect"/>
  <p:tag name="RESPONSESGATHERED" val="True"/>
  <p:tag name="TOTALRESPONSES" val="22"/>
  <p:tag name="RESPONSECOUNT" val="22"/>
  <p:tag name="SLICED" val="False"/>
  <p:tag name="RESPONSES" val="-;3;-;2;3;3;3;3;3;-;3;2;3;3;1;3;3;3;3;2;-;4;3;3;3;3;"/>
  <p:tag name="CHARTSTRINGSTD" val="1 3 17 1"/>
  <p:tag name="CHARTSTRINGREV" val="1 17 3 1"/>
  <p:tag name="CHARTSTRINGSTDPER" val="0.0454545454545455 0.136363636363636 0.772727272727273 0.0454545454545455"/>
  <p:tag name="CHARTSTRINGREVPER" val="0.0454545454545455 0.772727272727273 0.136363636363636 0.0454545454545455"/>
</p:tagLst>
</file>

<file path=ppt/tags/tag75.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54"/>
  <p:tag name="FONTSIZE" val="32"/>
  <p:tag name="BULLETTYPE" val="ppBulletArabicPeriod"/>
  <p:tag name="ANSWERTEXT" val="Canadian Militia&#10;French Hugenots&#10;Hessians&#10;Swiss Guards"/>
</p:tagLst>
</file>

<file path=ppt/tags/tag76.xml><?xml version="1.0" encoding="utf-8"?>
<p:tagLst xmlns:a="http://schemas.openxmlformats.org/drawingml/2006/main" xmlns:r="http://schemas.openxmlformats.org/officeDocument/2006/relationships" xmlns:p="http://schemas.openxmlformats.org/presentationml/2006/main">
  <p:tag name="SLIDEGUID" val="78E8982831AF455EA3F8350D8D4B55C3"/>
  <p:tag name="SLIDEID" val="78E8982831AF455EA3F8350D8D4B55C3"/>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ich foreign country helped America win its independence ?"/>
  <p:tag name="ANSWERSALIAS" val="France|smicln|Netherlands|smicln|Spain|smicln|All of the Above"/>
  <p:tag name="VALUES" val="No Value|smicln|No Value|smicln|No Value|smicln|No Value"/>
  <p:tag name="RESPONSESGATHERED" val="True"/>
  <p:tag name="TOTALRESPONSES" val="25"/>
  <p:tag name="RESPONSECOUNT" val="25"/>
  <p:tag name="SLICED" val="False"/>
  <p:tag name="RESPONSES" val="4;4;1;1;1;4;3;1;4;1;1;1;4;4;4;4;4;4;4;1;-;4;4;4;1;4;"/>
  <p:tag name="CHARTSTRINGSTD" val="9 0 1 15"/>
  <p:tag name="CHARTSTRINGREV" val="15 1 0 9"/>
  <p:tag name="CHARTSTRINGSTDPER" val="0.36 0 0.04 0.6"/>
  <p:tag name="CHARTSTRINGREVPER" val="0.6 0.04 0 0.36"/>
</p:tagLst>
</file>

<file path=ppt/tags/tag77.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1"/>
  <p:tag name="FONTSIZE" val="32"/>
  <p:tag name="BULLETTYPE" val="ppBulletArabicPeriod"/>
  <p:tag name="ANSWERTEXT" val="France&#10;Netherlands&#10;Spain&#10;All of the Above"/>
</p:tagLst>
</file>

<file path=ppt/tags/tag78.xml><?xml version="1.0" encoding="utf-8"?>
<p:tagLst xmlns:a="http://schemas.openxmlformats.org/drawingml/2006/main" xmlns:r="http://schemas.openxmlformats.org/officeDocument/2006/relationships" xmlns:p="http://schemas.openxmlformats.org/presentationml/2006/main">
  <p:tag name="SLIDEGUID" val="1BBDACDF61884C1CA92E4EC26068B138"/>
  <p:tag name="SLIDEID" val="1BBDACDF61884C1CA92E4EC26068B138"/>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American victory helped persuade France to agree to a military alliance by which it sent its navy and army to fight on our side ?"/>
  <p:tag name="ANSWERSALIAS" val="Ticonderoga|smicln|Trenton|smicln|Long Island|smicln|Saratoga"/>
  <p:tag name="VALUES" val="No Value|smicln|No Value|smicln|No Value|smicln|No Value"/>
  <p:tag name="RESPONSESGATHERED" val="True"/>
  <p:tag name="TOTALRESPONSES" val="23"/>
  <p:tag name="RESPONSECOUNT" val="23"/>
  <p:tag name="SLICED" val="False"/>
  <p:tag name="RESPONSES" val="4;3;2;4;4;3;4;2;2;4;2;-;4;3;2;2;2;4;4;2;-;2;2;2;4;-;"/>
  <p:tag name="CHARTSTRINGSTD" val="0 11 3 9"/>
  <p:tag name="CHARTSTRINGREV" val="9 3 11 0"/>
  <p:tag name="CHARTSTRINGSTDPER" val="0 0.478260869565217 0.130434782608696 0.391304347826087"/>
  <p:tag name="CHARTSTRINGREVPER" val="0.391304347826087 0.130434782608696 0.478260869565217 0"/>
</p:tagLst>
</file>

<file path=ppt/tags/tag79.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0"/>
  <p:tag name="FONTSIZE" val="32"/>
  <p:tag name="BULLETTYPE" val="ppBulletArabicPeriod"/>
  <p:tag name="ANSWERTEXT" val="Ticonderoga&#10;Trenton&#10;Long Island&#10;Saratoga"/>
</p:tagLst>
</file>

<file path=ppt/tags/tag8.xml><?xml version="1.0" encoding="utf-8"?>
<p:tagLst xmlns:a="http://schemas.openxmlformats.org/drawingml/2006/main" xmlns:r="http://schemas.openxmlformats.org/officeDocument/2006/relationships" xmlns:p="http://schemas.openxmlformats.org/presentationml/2006/main">
  <p:tag name="SLIDEID" val="D08EBC6446CB447FA3F982325A1EA947"/>
  <p:tag name="SLIDETYPE" val="Q"/>
  <p:tag name="DEMOGRAPHIC" val="False"/>
  <p:tag name="TEAMASSIGN" val="False"/>
  <p:tag name="SPEEDSCORING" val="False"/>
  <p:tag name="INCORRECTPOINTVALUE" val="0"/>
  <p:tag name="ZEROBASED" val="False"/>
  <p:tag name="AUTOADVANCE" val="False"/>
  <p:tag name="DELIMITERS" val="3.1"/>
  <p:tag name="VALUEFORMAT" val="0"/>
  <p:tag name="QUESTIONALIAS" val="What contested territory saw the first battles of the French and Indian War ?"/>
  <p:tag name="ANSWERSALIAS" val="Great Lakes|smicln|Upstate New York|smicln|Ohio Valley|smicln|Florida"/>
  <p:tag name="CORRECTPOINTVALUE" val="1"/>
  <p:tag name="SLIDEORDER" val="3"/>
  <p:tag name="SLIDEGUID" val="150C0AE87C534E4EB83861DD3C03DC0C"/>
  <p:tag name="VALUES" val="Incorrect|smicln|Incorrect|smicln|Correct|smicln|Incorrect"/>
  <p:tag name="RESPONSESGATHERED" val="True"/>
  <p:tag name="TOTALRESPONSES" val="21"/>
  <p:tag name="RESPONSECOUNT" val="21"/>
  <p:tag name="SLICED" val="False"/>
  <p:tag name="RESPONSES" val="3;3;3;3;1;1;-;2;3;3;-;3;3;-;3;3;3;3;3;-;-;3;3;2;2;3;"/>
  <p:tag name="CHARTSTRINGSTD" val="2 3 16 0"/>
  <p:tag name="CHARTSTRINGREV" val="0 16 3 2"/>
  <p:tag name="CHARTSTRINGSTDPER" val="0.0952380952380952 0.142857142857143 0.761904761904762 0"/>
  <p:tag name="CHARTSTRINGREVPER" val="0 0.761904761904762 0.142857142857143 0.0952380952380952"/>
</p:tagLst>
</file>

<file path=ppt/tags/tag80.xml><?xml version="1.0" encoding="utf-8"?>
<p:tagLst xmlns:a="http://schemas.openxmlformats.org/drawingml/2006/main" xmlns:r="http://schemas.openxmlformats.org/officeDocument/2006/relationships" xmlns:p="http://schemas.openxmlformats.org/presentationml/2006/main">
  <p:tag name="SLIDEGUID" val="AA44371A9AAB4FD0A7E448CC2C7A6E9A"/>
  <p:tag name="SLIDEID" val="AA44371A9AAB4FD0A7E448CC2C7A6E9A"/>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major Colonial City did British troops occupy during the Revolutionary War ?"/>
  <p:tag name="ANSWERSALIAS" val="Boston|smicln|New York|smicln|Philadelphia|smicln|Charleston|smicln|All of the Above"/>
  <p:tag name="VALUES" val="No Value|smicln|No Value|smicln|No Value|smicln|No Value|smicln|No Value"/>
  <p:tag name="RESPONSESGATHERED" val="True"/>
  <p:tag name="TOTALRESPONSES" val="23"/>
  <p:tag name="RESPONSECOUNT" val="23"/>
  <p:tag name="SLICED" val="False"/>
  <p:tag name="RESPONSES" val="-;5;1;2;1;1;1;3;5;2;-;2;5;5;2;1;2;2;1;1;-;3;5;2;5;5;"/>
  <p:tag name="CHARTSTRINGSTD" val="7 7 2 0 7"/>
  <p:tag name="CHARTSTRINGREV" val="7 0 2 7 7"/>
  <p:tag name="CHARTSTRINGSTDPER" val="0.304347826086957 0.304347826086957 0.0869565217391304 0 0.304347826086957"/>
  <p:tag name="CHARTSTRINGREVPER" val="0.304347826086957 0 0.0869565217391304 0.304347826086957 0.304347826086957"/>
</p:tagLst>
</file>

<file path=ppt/tags/tag81.xml><?xml version="1.0" encoding="utf-8"?>
<p:tagLst xmlns:a="http://schemas.openxmlformats.org/drawingml/2006/main" xmlns:r="http://schemas.openxmlformats.org/officeDocument/2006/relationships" xmlns:p="http://schemas.openxmlformats.org/presentationml/2006/main">
  <p:tag name="ANSWERBULLETS" val="3"/>
  <p:tag name="OLDNUMANSWERS" val="5"/>
  <p:tag name="TEXTLENGTH" val="56"/>
  <p:tag name="FONTSIZE" val="32"/>
  <p:tag name="BULLETTYPE" val="ppBulletArabicPeriod"/>
  <p:tag name="ANSWERTEXT" val="Boston&#10;New York&#10;Philadelphia&#10;Charleston&#10;All of the Above"/>
</p:tagLst>
</file>

<file path=ppt/tags/tag82.xml><?xml version="1.0" encoding="utf-8"?>
<p:tagLst xmlns:a="http://schemas.openxmlformats.org/drawingml/2006/main" xmlns:r="http://schemas.openxmlformats.org/officeDocument/2006/relationships" xmlns:p="http://schemas.openxmlformats.org/presentationml/2006/main">
  <p:tag name="SLIDEGUID" val="75B88EA88B7A47D892F0EE8E1E08A44D"/>
  <p:tag name="SLIDEID" val="75B88EA88B7A47D892F0EE8E1E08A44D"/>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ere did Washington and the Continental Army suffer their harshest winter ?"/>
  <p:tag name="ANSWERSALIAS" val="Quebec|smicln|New York City|smicln|Valley Forge|smicln|West Point"/>
  <p:tag name="VALUES" val="No Value|smicln|No Value|smicln|No Value|smicln|No Value"/>
  <p:tag name="RESPONSESGATHERED" val="True"/>
  <p:tag name="TOTALRESPONSES" val="21"/>
  <p:tag name="RESPONSECOUNT" val="21"/>
  <p:tag name="SLICED" val="False"/>
  <p:tag name="RESPONSES" val="3;3;3;3;3;3;1;-;3;3;3;-;2;-;1;3;3;3;-;3;-;2;3;3;3;3;"/>
  <p:tag name="CHARTSTRINGSTD" val="2 2 17 0"/>
  <p:tag name="CHARTSTRINGREV" val="0 17 2 2"/>
  <p:tag name="CHARTSTRINGSTDPER" val="0.0952380952380952 0.0952380952380952 0.80952380952381 0"/>
  <p:tag name="CHARTSTRINGREVPER" val="0 0.80952380952381 0.0952380952380952 0.0952380952380952"/>
</p:tagLst>
</file>

<file path=ppt/tags/tag83.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4"/>
  <p:tag name="FONTSIZE" val="32"/>
  <p:tag name="BULLETTYPE" val="ppBulletArabicPeriod"/>
  <p:tag name="ANSWERTEXT" val="Quebec&#10;New York City&#10;Valley Forge&#10;West Point"/>
</p:tagLst>
</file>

<file path=ppt/tags/tag84.xml><?xml version="1.0" encoding="utf-8"?>
<p:tagLst xmlns:a="http://schemas.openxmlformats.org/drawingml/2006/main" xmlns:r="http://schemas.openxmlformats.org/officeDocument/2006/relationships" xmlns:p="http://schemas.openxmlformats.org/presentationml/2006/main">
  <p:tag name="SLIDEGUID" val="4AA00919A25F462FB525C6C72C195B0B"/>
  <p:tag name="SLIDEID" val="4AA00919A25F462FB525C6C72C195B0B"/>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was Britain’s greatest advantage during the war in your opinion ?"/>
  <p:tag name="ANSWERSALIAS" val="Professional Army|smicln|Huge Navy|smicln|Ample Supply of Weapons, Ammo, Food, Uniforms|smicln|Support of Loyalists and Native Americans"/>
  <p:tag name="VALUES" val="No Value|smicln|No Value|smicln|No Value|smicln|No Value"/>
  <p:tag name="RESPONSESGATHERED" val="True"/>
  <p:tag name="TOTALRESPONSES" val="24"/>
  <p:tag name="RESPONSECOUNT" val="24"/>
  <p:tag name="SLICED" val="False"/>
  <p:tag name="RESPONSES" val="1;1;3;3;3;1;4;1;3;3;3;3;1;-;4;1;3;3;1;4;-;2;3;1;3;3;"/>
  <p:tag name="CHARTSTRINGSTD" val="8 1 12 3"/>
  <p:tag name="CHARTSTRINGREV" val="3 12 1 8"/>
  <p:tag name="CHARTSTRINGSTDPER" val="0.333333333333333 0.0416666666666667 0.5 0.125"/>
  <p:tag name="CHARTSTRINGREVPER" val="0.125 0.5 0.0416666666666667 0.333333333333333"/>
</p:tagLst>
</file>

<file path=ppt/tags/tag85.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115"/>
  <p:tag name="FONTSIZE" val="32"/>
  <p:tag name="BULLETTYPE" val="ppBulletArabicPeriod"/>
  <p:tag name="ANSWERTEXT" val="Professional Army&#10;Huge Navy&#10;Ample Supply of Weapons, Ammo, Food, Uniforms&#10;Support of Loyalists and Native Americans"/>
</p:tagLst>
</file>

<file path=ppt/tags/tag86.xml><?xml version="1.0" encoding="utf-8"?>
<p:tagLst xmlns:a="http://schemas.openxmlformats.org/drawingml/2006/main" xmlns:r="http://schemas.openxmlformats.org/officeDocument/2006/relationships" xmlns:p="http://schemas.openxmlformats.org/presentationml/2006/main">
  <p:tag name="SLIDEGUID" val="02A9BA450067436282A6E631BED91DA6"/>
  <p:tag name="SLIDEID" val="02A9BA450067436282A6E631BED91DA6"/>
  <p:tag name="SLIDEORDER" val="1"/>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What was America’s greatest advantage in the war in your opinion ?"/>
  <p:tag name="ANSWERSALIAS" val="Patriotism|smicln|Fighting on own Territory|smicln|Support of Foreign Countries|smicln|Military Leadership"/>
  <p:tag name="RESPONSESGATHERED" val="True"/>
  <p:tag name="TOTALRESPONSES" val="22"/>
  <p:tag name="RESPONSECOUNT" val="22"/>
  <p:tag name="SLICED" val="False"/>
  <p:tag name="RESPONSES" val="3;2;4;1;2;2;4;4;-;-;4;4;2;2;2;1;2;1;4;-;-;2;1;2;4;1;"/>
  <p:tag name="CHARTSTRINGSTD" val="5 9 1 7"/>
  <p:tag name="CHARTSTRINGREV" val="7 1 9 5"/>
  <p:tag name="CHARTSTRINGSTDPER" val="0.227272727272727 0.409090909090909 0.0454545454545455 0.318181818181818"/>
  <p:tag name="CHARTSTRINGREVPER" val="0.318181818181818 0.0454545454545455 0.409090909090909 0.227272727272727"/>
  <p:tag name="VALUES" val="No Value|smicln|No Value|smicln|No Value|smicln|No Value"/>
</p:tagLst>
</file>

<file path=ppt/tags/tag87.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85"/>
  <p:tag name="FONTSIZE" val="32"/>
  <p:tag name="BULLETTYPE" val="ppBulletArabicPeriod"/>
  <p:tag name="ANSWERTEXT" val="Patriotism&#10;Fighting on own Territory&#10;Support of Foreign Countries&#10;Military Leadership"/>
</p:tagLst>
</file>

<file path=ppt/tags/tag9.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48"/>
  <p:tag name="FONTSIZE" val="32"/>
  <p:tag name="BULLETTYPE" val="ppBulletArabicPeriod"/>
  <p:tag name="ANSWERTEXT" val="Great Lakes&#10;Upstate New York&#10;Ohio Valley&#10;Florid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TotalTime>
  <Words>1253</Words>
  <Application>Microsoft Office PowerPoint</Application>
  <PresentationFormat>On-screen Show (4:3)</PresentationFormat>
  <Paragraphs>264</Paragraphs>
  <Slides>44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Microsoft Graph Chart</vt:lpstr>
      <vt:lpstr>Questions and  Opinions</vt:lpstr>
      <vt:lpstr>Channel Setting Instructions for ResponseCard RF  1. Press and release the "GO" or "CH" button.  2. While the light is flashing red and green, enter the 2 digit channel code (i.e. channel 1 = 01, channel 21 = 21).     Channel is 04  3. After the second digit is entered, Press and release the "GO" or "CH" button. The light should flash green to confirm.  4. Press and release the "1/A" button.  The light should flash amber to confirm.</vt:lpstr>
      <vt:lpstr>In your opinion, who was most responsible for causing the French and Indian War ?</vt:lpstr>
      <vt:lpstr>In the 1750’s, which of the following was the largest colony by population ?</vt:lpstr>
      <vt:lpstr>What contested territory saw the first battles of the French and Indian War ?</vt:lpstr>
      <vt:lpstr>Where was the decisive battle of the French and Indian war fought that led to an end to fighting in North America and ultimate English victory in the war ?</vt:lpstr>
      <vt:lpstr>In your opinion, who gained the most from the French and Indian War?</vt:lpstr>
      <vt:lpstr>Which Ottawa chief led the Native American rebellion against the British and American colonists who moved into the Ohio Valley and Great Lakes area after the Treaty of Paris.</vt:lpstr>
      <vt:lpstr>To prevent future conflict with natives after Pontiac’s Rebellion, Britain forbade further colonial settlements west of the Appalachians through what act ?</vt:lpstr>
      <vt:lpstr>Which of the following was the first direct tax that Parliament imposed upon the colonies in an effort to have them help pay for the cost of troops stationed in the colonies for their own protection ?</vt:lpstr>
      <vt:lpstr>Which of the following terms means to house and feed soldiers ?</vt:lpstr>
      <vt:lpstr>Which of the following means to present a request to government ?</vt:lpstr>
      <vt:lpstr>Which of the following is a form of peaceful protest ?</vt:lpstr>
      <vt:lpstr>How did colonists continue to trade goods that were taxed by Britain without paying the taxes ?</vt:lpstr>
      <vt:lpstr>Which group was behind most of the more violent or threatening methods of protesting British policies ?</vt:lpstr>
      <vt:lpstr>Which of the following gave British Officials the right to search private property for smuggled goods without a specific warrant?</vt:lpstr>
      <vt:lpstr>By 1770, which of the 13 Colonies was having the most trouble with British policies and British officials ?</vt:lpstr>
      <vt:lpstr>Which of the following means to not take sides in a conflict ?</vt:lpstr>
      <vt:lpstr>In your opinion, which of the following was the biggest source of conflict between Britain and the Colonies between 1763 and 1770? </vt:lpstr>
      <vt:lpstr>In your opinion, which of the following was most at issue between the Colonies and England ?</vt:lpstr>
      <vt:lpstr>Honestly, if you lived in the Colonies during the years 1754-1770, what would your position have been on the conflict between England and the Colonies ?</vt:lpstr>
      <vt:lpstr>Which of the following acts in 1763 drew a boundary line on the top of the Appalachian Mountains that was meant to keep Natives and Colonists apart and at Peace ?</vt:lpstr>
      <vt:lpstr>Which of the following acts by the Sons of Liberty in Massachusetts was meant to enforce the boycott of British tea and protest a monopoly given to the E. India Tea Company?</vt:lpstr>
      <vt:lpstr>Where were the first two battles of the Revolutionary War where the “shots heard round the world” were fired?</vt:lpstr>
      <vt:lpstr>Which act required the colonies to pay for the housing and feeding of British Troops- even in private homes if necessary ?</vt:lpstr>
      <vt:lpstr>The Quartering Act caused serious problems between Britain and the Colonies</vt:lpstr>
      <vt:lpstr>Which act established taxes on imports of manufactured goods from England like Paint, Glass, Lead, Tea, etc…?</vt:lpstr>
      <vt:lpstr>What was the name of the meeting of delegates from all the 13 colonies but Georgia to plan a Colonial response to England’s punishment of Massachusetts?</vt:lpstr>
      <vt:lpstr>At what event did British troops fire into a rioting crowd of Americans and kill 5 ?</vt:lpstr>
      <vt:lpstr>What was the name given to the acts by which Parliament punished Massachusetts in response to the Boston Tea Party ?</vt:lpstr>
      <vt:lpstr>If I were an American living in the Colonies in 1775 I would most likely have been a:</vt:lpstr>
      <vt:lpstr>If I were an American, this is the event that would have most likely caused me to become a Patriot:</vt:lpstr>
      <vt:lpstr>Where do our natural rights come from ?</vt:lpstr>
      <vt:lpstr>According to the “Social Contract”, what is the purpose of government ?</vt:lpstr>
      <vt:lpstr>What treaty ended the Revolutionary War and gave America its official independence ?</vt:lpstr>
      <vt:lpstr>What was the final major battle of the War of Independence ?</vt:lpstr>
      <vt:lpstr>Where in the Colonies did the British count on the most loyalist support ?</vt:lpstr>
      <vt:lpstr>What foreign mercenaries did the British hire to fight in America ?</vt:lpstr>
      <vt:lpstr>Which foreign country helped America win its independence ?</vt:lpstr>
      <vt:lpstr>What American victory helped persuade France to agree to a military alliance by which it sent its navy and army to fight on our side ?</vt:lpstr>
      <vt:lpstr>What major Colonial City did British troops occupy during the Revolutionary War ?</vt:lpstr>
      <vt:lpstr>Where did Washington and the Continental Army suffer their harshest winter ?</vt:lpstr>
      <vt:lpstr>What was Britain’s greatest advantage during the war in your opinion ?</vt:lpstr>
      <vt:lpstr>What was America’s greatest advantage in the war in your opinion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Windows User</cp:lastModifiedBy>
  <cp:revision>47</cp:revision>
  <dcterms:created xsi:type="dcterms:W3CDTF">2010-11-19T13:38:13Z</dcterms:created>
  <dcterms:modified xsi:type="dcterms:W3CDTF">2011-12-14T19:37:45Z</dcterms:modified>
</cp:coreProperties>
</file>